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4324" r:id="rId3"/>
  </p:sldMasterIdLst>
  <p:notesMasterIdLst>
    <p:notesMasterId r:id="rId35"/>
  </p:notesMasterIdLst>
  <p:sldIdLst>
    <p:sldId id="822" r:id="rId4"/>
    <p:sldId id="277" r:id="rId5"/>
    <p:sldId id="278" r:id="rId6"/>
    <p:sldId id="279" r:id="rId7"/>
    <p:sldId id="280" r:id="rId8"/>
    <p:sldId id="385" r:id="rId9"/>
    <p:sldId id="281" r:id="rId10"/>
    <p:sldId id="282" r:id="rId11"/>
    <p:sldId id="283" r:id="rId12"/>
    <p:sldId id="286" r:id="rId13"/>
    <p:sldId id="383" r:id="rId14"/>
    <p:sldId id="382" r:id="rId15"/>
    <p:sldId id="287" r:id="rId16"/>
    <p:sldId id="555" r:id="rId17"/>
    <p:sldId id="291" r:id="rId18"/>
    <p:sldId id="551" r:id="rId19"/>
    <p:sldId id="556" r:id="rId20"/>
    <p:sldId id="436" r:id="rId21"/>
    <p:sldId id="437" r:id="rId22"/>
    <p:sldId id="438" r:id="rId23"/>
    <p:sldId id="462" r:id="rId24"/>
    <p:sldId id="477" r:id="rId25"/>
    <p:sldId id="501" r:id="rId26"/>
    <p:sldId id="502" r:id="rId27"/>
    <p:sldId id="503" r:id="rId28"/>
    <p:sldId id="535" r:id="rId29"/>
    <p:sldId id="536" r:id="rId30"/>
    <p:sldId id="522" r:id="rId31"/>
    <p:sldId id="820" r:id="rId32"/>
    <p:sldId id="821" r:id="rId33"/>
    <p:sldId id="557" r:id="rId34"/>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0"/>
    <p:restoredTop sz="94637"/>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7EF53485-C1DB-3048-8C73-4B269B907EC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MS PGothic" panose="020B0600070205080204" pitchFamily="34" charset="-128"/>
                <a:cs typeface="+mn-cs"/>
              </a:defRPr>
            </a:lvl1pPr>
          </a:lstStyle>
          <a:p>
            <a:pPr>
              <a:defRPr/>
            </a:pPr>
            <a:endParaRPr lang="it-IT"/>
          </a:p>
        </p:txBody>
      </p:sp>
      <p:sp>
        <p:nvSpPr>
          <p:cNvPr id="3" name="Segnaposto data 2">
            <a:extLst>
              <a:ext uri="{FF2B5EF4-FFF2-40B4-BE49-F238E27FC236}">
                <a16:creationId xmlns:a16="http://schemas.microsoft.com/office/drawing/2014/main" xmlns="" id="{73CD5181-8E9F-CF4C-ACE3-9CFCF58D873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anose="020B0600070205080204" pitchFamily="34" charset="-128"/>
              </a:defRPr>
            </a:lvl1pPr>
          </a:lstStyle>
          <a:p>
            <a:pPr>
              <a:defRPr/>
            </a:pPr>
            <a:fld id="{36181C22-B8EF-4DCE-B978-36A95B94EEB7}" type="datetimeFigureOut">
              <a:rPr lang="it-IT" altLang="it-IT"/>
              <a:pPr>
                <a:defRPr/>
              </a:pPr>
              <a:t>31/05/2021</a:t>
            </a:fld>
            <a:endParaRPr lang="it-IT" altLang="it-IT"/>
          </a:p>
        </p:txBody>
      </p:sp>
      <p:sp>
        <p:nvSpPr>
          <p:cNvPr id="4" name="Segnaposto immagine diapositiva 3">
            <a:extLst>
              <a:ext uri="{FF2B5EF4-FFF2-40B4-BE49-F238E27FC236}">
                <a16:creationId xmlns:a16="http://schemas.microsoft.com/office/drawing/2014/main" xmlns="" id="{BFF588D9-EA43-804C-BE83-E27B9A5C44D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xmlns="" id="{4EEECE39-8E2A-FE40-B90D-B4EF9715116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xmlns="" id="{62DBC3AB-F935-9B42-A261-3B7C890FF6A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MS PGothic" panose="020B0600070205080204" pitchFamily="34" charset="-128"/>
                <a:cs typeface="+mn-cs"/>
              </a:defRPr>
            </a:lvl1pPr>
          </a:lstStyle>
          <a:p>
            <a:pPr>
              <a:defRPr/>
            </a:pPr>
            <a:endParaRPr lang="it-IT"/>
          </a:p>
        </p:txBody>
      </p:sp>
      <p:sp>
        <p:nvSpPr>
          <p:cNvPr id="7" name="Segnaposto numero diapositiva 6">
            <a:extLst>
              <a:ext uri="{FF2B5EF4-FFF2-40B4-BE49-F238E27FC236}">
                <a16:creationId xmlns:a16="http://schemas.microsoft.com/office/drawing/2014/main" xmlns="" id="{4CC2F238-5D0F-F34A-8626-E2F016C5AAE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7A600AB-4B22-4FBA-BE3E-88AD433AFAF4}"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a:lstStyle/>
          <a:p>
            <a:fld id="{15AE16E9-B6AA-4B8F-A68C-664038B735C5}" type="slidenum">
              <a:rPr lang="en-GB" altLang="it-IT"/>
              <a:pPr/>
              <a:t>11</a:t>
            </a:fld>
            <a:endParaRPr lang="en-GB" altLang="it-IT"/>
          </a:p>
        </p:txBody>
      </p:sp>
      <p:sp>
        <p:nvSpPr>
          <p:cNvPr id="45058" name="Rectangle 2"/>
          <p:cNvSpPr>
            <a:spLocks noChangeArrowheads="1" noTextEdit="1"/>
          </p:cNvSpPr>
          <p:nvPr>
            <p:ph type="sldImg"/>
          </p:nvPr>
        </p:nvSpPr>
        <p:spPr bwMode="auto">
          <a:noFill/>
          <a:ln>
            <a:solidFill>
              <a:srgbClr val="000000"/>
            </a:solidFill>
            <a:miter lim="800000"/>
            <a:headEnd/>
            <a:tailEnd/>
          </a:ln>
        </p:spPr>
      </p:sp>
      <p:sp>
        <p:nvSpPr>
          <p:cNvPr id="45059"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it-IT" altLang="it-IT" smtClean="0"/>
              <a:t>In questa diapositiva sono riassunti alcuni dati di letteratura che consentono di stimare il rischio di una eventuale recidiva. Nella parte destra per chi guarda si osserva come il rischio di recidiva è notevolmente influenzato dal numero di crisi precedenti e quindi questo dato deve essere tenuto nella massima considerazione. Vi è una nettissima differenza di rischio tra un paziente che ha avuto una sola crisi ed uno che ne ha avute due.</a:t>
            </a:r>
          </a:p>
          <a:p>
            <a:pPr eaLnBrk="1" hangingPunct="1">
              <a:spcBef>
                <a:spcPct val="0"/>
              </a:spcBef>
            </a:pPr>
            <a:r>
              <a:rPr lang="it-IT" altLang="it-IT" smtClean="0"/>
              <a:t>Nella parte sinistra per chi guarda sono riassunti i risultati di maggior rilievo della meta-analisi di Berg e Shinnar. Questi autori  hanno valutato tutti i lavori effettuati negli anni precedenti in cui si analizzava il rischio di recidiva dopo una prima crisi La probabilità complessiva è di poco superiore al 40% ma si può notare come sia chiaramente influenzata dalla presenza o meno di alcuni fattori di rischio.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it-IT" smtClean="0"/>
          </a:p>
        </p:txBody>
      </p:sp>
      <p:sp>
        <p:nvSpPr>
          <p:cNvPr id="50179" name="Slide Number Placeholder 3"/>
          <p:cNvSpPr>
            <a:spLocks noGrp="1"/>
          </p:cNvSpPr>
          <p:nvPr>
            <p:ph type="sldNum" sz="quarter" idx="5"/>
          </p:nvPr>
        </p:nvSpPr>
        <p:spPr bwMode="auto">
          <a:noFill/>
          <a:ln>
            <a:miter lim="800000"/>
            <a:headEnd/>
            <a:tailEnd/>
          </a:ln>
        </p:spPr>
        <p:txBody>
          <a:bodyPr/>
          <a:lstStyle/>
          <a:p>
            <a:pPr eaLnBrk="1" hangingPunct="1"/>
            <a:fld id="{09692FA7-2993-4A3C-B63D-84E2CEE4E389}" type="slidenum">
              <a:rPr lang="en-US" altLang="it-IT">
                <a:latin typeface="Times New Roman" pitchFamily="18" charset="0"/>
              </a:rPr>
              <a:pPr eaLnBrk="1" hangingPunct="1"/>
              <a:t>15</a:t>
            </a:fld>
            <a:endParaRPr lang="en-US" altLang="it-IT">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it-IT" smtClean="0"/>
          </a:p>
        </p:txBody>
      </p:sp>
      <p:sp>
        <p:nvSpPr>
          <p:cNvPr id="52227" name="Slide Number Placeholder 3"/>
          <p:cNvSpPr>
            <a:spLocks noGrp="1"/>
          </p:cNvSpPr>
          <p:nvPr>
            <p:ph type="sldNum" sz="quarter" idx="5"/>
          </p:nvPr>
        </p:nvSpPr>
        <p:spPr bwMode="auto">
          <a:noFill/>
          <a:ln>
            <a:miter lim="800000"/>
            <a:headEnd/>
            <a:tailEnd/>
          </a:ln>
        </p:spPr>
        <p:txBody>
          <a:bodyPr/>
          <a:lstStyle/>
          <a:p>
            <a:pPr eaLnBrk="1" hangingPunct="1"/>
            <a:fld id="{D98F7F4B-6D42-4A76-BFB7-C1F63A51E45B}" type="slidenum">
              <a:rPr lang="en-US" altLang="it-IT">
                <a:latin typeface="Times New Roman" pitchFamily="18" charset="0"/>
              </a:rPr>
              <a:pPr eaLnBrk="1" hangingPunct="1"/>
              <a:t>16</a:t>
            </a:fld>
            <a:endParaRPr lang="en-US" altLang="it-IT">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0C18A80F-D2B3-F145-BD8D-1276374E6984}"/>
              </a:ext>
            </a:extLst>
          </p:cNvPr>
          <p:cNvSpPr>
            <a:spLocks noGrp="1"/>
          </p:cNvSpPr>
          <p:nvPr>
            <p:ph type="dt" sz="half" idx="10"/>
          </p:nvPr>
        </p:nvSpPr>
        <p:spPr/>
        <p:txBody>
          <a:bodyPr/>
          <a:lstStyle>
            <a:lvl1pPr>
              <a:defRPr/>
            </a:lvl1pPr>
          </a:lstStyle>
          <a:p>
            <a:pPr>
              <a:defRPr/>
            </a:pPr>
            <a:fld id="{99CEB688-D198-4901-82DB-A2CD1983331F}" type="datetimeFigureOut">
              <a:rPr lang="it-IT" altLang="it-IT"/>
              <a:pPr>
                <a:defRPr/>
              </a:pPr>
              <a:t>31/05/2021</a:t>
            </a:fld>
            <a:endParaRPr lang="it-IT" altLang="it-IT"/>
          </a:p>
        </p:txBody>
      </p:sp>
      <p:sp>
        <p:nvSpPr>
          <p:cNvPr id="5" name="Segnaposto piè di pagina 4">
            <a:extLst>
              <a:ext uri="{FF2B5EF4-FFF2-40B4-BE49-F238E27FC236}">
                <a16:creationId xmlns:a16="http://schemas.microsoft.com/office/drawing/2014/main" xmlns="" id="{2B8FEBA1-10C3-AB41-9656-759B01B4B16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12"/>
          </p:nvPr>
        </p:nvSpPr>
        <p:spPr/>
        <p:txBody>
          <a:bodyPr/>
          <a:lstStyle>
            <a:lvl1pPr>
              <a:defRPr/>
            </a:lvl1pPr>
          </a:lstStyle>
          <a:p>
            <a:fld id="{EF52ACAC-E553-4DEA-B143-F8FEBDDE5BD2}" type="slidenum">
              <a:rPr lang="it-IT" altLang="it-IT"/>
              <a:pPr/>
              <a:t>‹N›</a:t>
            </a:fld>
            <a:endParaRPr lang="it-IT" altLang="it-IT"/>
          </a:p>
        </p:txBody>
      </p:sp>
    </p:spTree>
  </p:cSld>
  <p:clrMapOvr>
    <a:masterClrMapping/>
  </p:clrMapOvr>
  <p:transition spd="med" advTm="7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C18A80F-D2B3-F145-BD8D-1276374E6984}"/>
              </a:ext>
            </a:extLst>
          </p:cNvPr>
          <p:cNvSpPr>
            <a:spLocks noGrp="1"/>
          </p:cNvSpPr>
          <p:nvPr>
            <p:ph type="dt" sz="half" idx="10"/>
          </p:nvPr>
        </p:nvSpPr>
        <p:spPr/>
        <p:txBody>
          <a:bodyPr/>
          <a:lstStyle>
            <a:lvl1pPr>
              <a:defRPr/>
            </a:lvl1pPr>
          </a:lstStyle>
          <a:p>
            <a:pPr>
              <a:defRPr/>
            </a:pPr>
            <a:fld id="{E87A35B1-326D-4296-8779-4B1F9EF18E2B}" type="datetimeFigureOut">
              <a:rPr lang="it-IT" altLang="it-IT"/>
              <a:pPr>
                <a:defRPr/>
              </a:pPr>
              <a:t>31/05/2021</a:t>
            </a:fld>
            <a:endParaRPr lang="it-IT" altLang="it-IT"/>
          </a:p>
        </p:txBody>
      </p:sp>
      <p:sp>
        <p:nvSpPr>
          <p:cNvPr id="5" name="Segnaposto piè di pagina 4">
            <a:extLst>
              <a:ext uri="{FF2B5EF4-FFF2-40B4-BE49-F238E27FC236}">
                <a16:creationId xmlns:a16="http://schemas.microsoft.com/office/drawing/2014/main" xmlns="" id="{2B8FEBA1-10C3-AB41-9656-759B01B4B16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12"/>
          </p:nvPr>
        </p:nvSpPr>
        <p:spPr/>
        <p:txBody>
          <a:bodyPr/>
          <a:lstStyle>
            <a:lvl1pPr>
              <a:defRPr/>
            </a:lvl1pPr>
          </a:lstStyle>
          <a:p>
            <a:fld id="{E370927A-E2D7-4DBD-992F-17F5CDAA35BC}" type="slidenum">
              <a:rPr lang="it-IT" altLang="it-IT"/>
              <a:pPr/>
              <a:t>‹N›</a:t>
            </a:fld>
            <a:endParaRPr lang="it-IT" altLang="it-IT"/>
          </a:p>
        </p:txBody>
      </p:sp>
    </p:spTree>
  </p:cSld>
  <p:clrMapOvr>
    <a:masterClrMapping/>
  </p:clrMapOvr>
  <p:transition spd="med" advTm="7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C18A80F-D2B3-F145-BD8D-1276374E6984}"/>
              </a:ext>
            </a:extLst>
          </p:cNvPr>
          <p:cNvSpPr>
            <a:spLocks noGrp="1"/>
          </p:cNvSpPr>
          <p:nvPr>
            <p:ph type="dt" sz="half" idx="10"/>
          </p:nvPr>
        </p:nvSpPr>
        <p:spPr/>
        <p:txBody>
          <a:bodyPr/>
          <a:lstStyle>
            <a:lvl1pPr>
              <a:defRPr/>
            </a:lvl1pPr>
          </a:lstStyle>
          <a:p>
            <a:pPr>
              <a:defRPr/>
            </a:pPr>
            <a:fld id="{3EA61B3C-EC0A-4AE1-AB69-B553890D82BD}" type="datetimeFigureOut">
              <a:rPr lang="it-IT" altLang="it-IT"/>
              <a:pPr>
                <a:defRPr/>
              </a:pPr>
              <a:t>31/05/2021</a:t>
            </a:fld>
            <a:endParaRPr lang="it-IT" altLang="it-IT"/>
          </a:p>
        </p:txBody>
      </p:sp>
      <p:sp>
        <p:nvSpPr>
          <p:cNvPr id="5" name="Segnaposto piè di pagina 4">
            <a:extLst>
              <a:ext uri="{FF2B5EF4-FFF2-40B4-BE49-F238E27FC236}">
                <a16:creationId xmlns:a16="http://schemas.microsoft.com/office/drawing/2014/main" xmlns="" id="{2B8FEBA1-10C3-AB41-9656-759B01B4B16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12"/>
          </p:nvPr>
        </p:nvSpPr>
        <p:spPr/>
        <p:txBody>
          <a:bodyPr/>
          <a:lstStyle>
            <a:lvl1pPr>
              <a:defRPr/>
            </a:lvl1pPr>
          </a:lstStyle>
          <a:p>
            <a:fld id="{82823435-1682-469C-9784-4B9928EA64AD}" type="slidenum">
              <a:rPr lang="it-IT" altLang="it-IT"/>
              <a:pPr/>
              <a:t>‹N›</a:t>
            </a:fld>
            <a:endParaRPr lang="it-IT" altLang="it-IT"/>
          </a:p>
        </p:txBody>
      </p:sp>
    </p:spTree>
  </p:cSld>
  <p:clrMapOvr>
    <a:masterClrMapping/>
  </p:clrMapOvr>
  <p:transition spd="med" advTm="7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Slide Number Placeholder 5">
            <a:extLst>
              <a:ext uri="{FF2B5EF4-FFF2-40B4-BE49-F238E27FC236}">
                <a16:creationId xmlns:a16="http://schemas.microsoft.com/office/drawing/2014/main" xmlns="" id="{303021FA-D7B5-0542-86FA-27AC655BAC0A}"/>
              </a:ext>
            </a:extLst>
          </p:cNvPr>
          <p:cNvSpPr>
            <a:spLocks noGrp="1"/>
          </p:cNvSpPr>
          <p:nvPr>
            <p:ph type="sldNum" sz="quarter" idx="10"/>
          </p:nvPr>
        </p:nvSpPr>
        <p:spPr/>
        <p:txBody>
          <a:bodyPr/>
          <a:lstStyle>
            <a:lvl1pPr eaLnBrk="0" hangingPunct="0">
              <a:defRPr/>
            </a:lvl1pPr>
          </a:lstStyle>
          <a:p>
            <a:fld id="{AE4A2A38-D322-441F-895C-54C18087F877}" type="slidenum">
              <a:rPr lang="en-US" altLang="it-IT"/>
              <a:pPr/>
              <a:t>‹N›</a:t>
            </a:fld>
            <a:endParaRPr lang="en-US" alt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115889" y="965201"/>
            <a:ext cx="3887787" cy="349251"/>
          </a:xfrm>
        </p:spPr>
        <p:txBody>
          <a:bodyPr/>
          <a:lstStyle/>
          <a:p>
            <a:pPr lvl="0"/>
            <a:r>
              <a:rPr lang="en-US" dirty="0"/>
              <a:t>Click to edit Master text styles</a:t>
            </a:r>
          </a:p>
        </p:txBody>
      </p:sp>
      <p:sp>
        <p:nvSpPr>
          <p:cNvPr id="4" name="Slide Number Placeholder 2">
            <a:extLst>
              <a:ext uri="{FF2B5EF4-FFF2-40B4-BE49-F238E27FC236}">
                <a16:creationId xmlns:a16="http://schemas.microsoft.com/office/drawing/2014/main" xmlns="" id="{44E4ED79-6611-5F47-BC3F-FB113E30BAC7}"/>
              </a:ext>
            </a:extLst>
          </p:cNvPr>
          <p:cNvSpPr>
            <a:spLocks noGrp="1"/>
          </p:cNvSpPr>
          <p:nvPr>
            <p:ph type="sldNum" sz="quarter" idx="14"/>
          </p:nvPr>
        </p:nvSpPr>
        <p:spPr/>
        <p:txBody>
          <a:bodyPr/>
          <a:lstStyle>
            <a:lvl1pPr eaLnBrk="0" hangingPunct="0">
              <a:defRPr/>
            </a:lvl1pPr>
          </a:lstStyle>
          <a:p>
            <a:fld id="{EA370E55-D872-4409-BFCF-83A8F8F7AF6C}" type="slidenum">
              <a:rPr lang="en-US" altLang="it-IT"/>
              <a:pPr/>
              <a:t>‹N›</a:t>
            </a:fld>
            <a:endParaRPr lang="en-US" alt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534C1D80-DBA2-B64A-AA0D-AFA19072E035}"/>
              </a:ext>
            </a:extLst>
          </p:cNvPr>
          <p:cNvGraphicFramePr>
            <a:graphicFrameLocks noGrp="1"/>
          </p:cNvGraphicFramePr>
          <p:nvPr/>
        </p:nvGraphicFramePr>
        <p:xfrm>
          <a:off x="204788" y="1403350"/>
          <a:ext cx="5953125" cy="4054475"/>
        </p:xfrm>
        <a:graphic>
          <a:graphicData uri="http://schemas.openxmlformats.org/drawingml/2006/table">
            <a:tbl>
              <a:tblPr firstRow="1" lastRow="1" bandRow="1">
                <a:tableStyleId>{1FECB4D8-DB02-4DC6-A0A2-4F2EBAE1DC90}</a:tableStyleId>
              </a:tblPr>
              <a:tblGrid>
                <a:gridCol w="4801946">
                  <a:extLst>
                    <a:ext uri="{9D8B030D-6E8A-4147-A177-3AD203B41FA5}">
                      <a16:colId xmlns:a16="http://schemas.microsoft.com/office/drawing/2014/main" xmlns="" val="20000"/>
                    </a:ext>
                  </a:extLst>
                </a:gridCol>
                <a:gridCol w="716352">
                  <a:extLst>
                    <a:ext uri="{9D8B030D-6E8A-4147-A177-3AD203B41FA5}">
                      <a16:colId xmlns:a16="http://schemas.microsoft.com/office/drawing/2014/main" xmlns="" val="20001"/>
                    </a:ext>
                  </a:extLst>
                </a:gridCol>
                <a:gridCol w="434827">
                  <a:extLst>
                    <a:ext uri="{9D8B030D-6E8A-4147-A177-3AD203B41FA5}">
                      <a16:colId xmlns:a16="http://schemas.microsoft.com/office/drawing/2014/main" xmlns="" val="20002"/>
                    </a:ext>
                  </a:extLst>
                </a:gridCol>
              </a:tblGrid>
              <a:tr h="579211">
                <a:tc>
                  <a:txBody>
                    <a:bodyPr/>
                    <a:lstStyle/>
                    <a:p>
                      <a:r>
                        <a:rPr lang="en-US" sz="1500" dirty="0">
                          <a:solidFill>
                            <a:schemeClr val="bg1"/>
                          </a:solidFill>
                          <a:latin typeface="Arial"/>
                          <a:cs typeface="Arial"/>
                        </a:rPr>
                        <a:t>Answer Choices</a:t>
                      </a:r>
                    </a:p>
                  </a:txBody>
                  <a:tcPr marL="91432" marR="91432" marT="60970" marB="6097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L="91432" marR="91432" marT="60970" marB="6097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579211">
                <a:tc>
                  <a:txBody>
                    <a:bodyPr/>
                    <a:lstStyle/>
                    <a:p>
                      <a:r>
                        <a:rPr lang="en-US" sz="1500" dirty="0">
                          <a:solidFill>
                            <a:schemeClr val="tx1"/>
                          </a:solidFill>
                          <a:latin typeface="Arial"/>
                          <a:cs typeface="Arial"/>
                        </a:rPr>
                        <a:t>Less than one year</a:t>
                      </a: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a:solidFill>
                            <a:schemeClr val="tx1"/>
                          </a:solidFill>
                          <a:latin typeface="Arial"/>
                          <a:cs typeface="Arial"/>
                        </a:rPr>
                        <a:t>10.00%</a:t>
                      </a:r>
                    </a:p>
                  </a:txBody>
                  <a:tcPr marL="91432" marR="91432" marT="60970" marB="6097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a:solidFill>
                            <a:schemeClr val="tx1"/>
                          </a:solidFill>
                          <a:latin typeface="Arial"/>
                          <a:cs typeface="Arial"/>
                        </a:rPr>
                        <a:t>10</a:t>
                      </a:r>
                    </a:p>
                  </a:txBody>
                  <a:tcPr marL="91432" marR="91432" marT="60970" marB="6097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79211">
                <a:tc>
                  <a:txBody>
                    <a:bodyPr/>
                    <a:lstStyle/>
                    <a:p>
                      <a:r>
                        <a:rPr lang="en-US" sz="1500" dirty="0">
                          <a:solidFill>
                            <a:schemeClr val="tx1"/>
                          </a:solidFill>
                          <a:latin typeface="Arial"/>
                          <a:cs typeface="Arial"/>
                        </a:rPr>
                        <a:t>1 to 3 years</a:t>
                      </a: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a:solidFill>
                            <a:schemeClr val="tx1"/>
                          </a:solidFill>
                          <a:latin typeface="Arial"/>
                          <a:cs typeface="Arial"/>
                        </a:rPr>
                        <a:t>10.00%</a:t>
                      </a: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a:solidFill>
                            <a:schemeClr val="tx1"/>
                          </a:solidFill>
                          <a:latin typeface="Arial"/>
                          <a:cs typeface="Arial"/>
                        </a:rPr>
                        <a:t>10</a:t>
                      </a: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79211">
                <a:tc>
                  <a:txBody>
                    <a:bodyPr/>
                    <a:lstStyle/>
                    <a:p>
                      <a:r>
                        <a:rPr lang="en-US" sz="1500" dirty="0">
                          <a:solidFill>
                            <a:schemeClr val="tx1"/>
                          </a:solidFill>
                          <a:latin typeface="Arial"/>
                          <a:cs typeface="Arial"/>
                        </a:rPr>
                        <a:t>3 to 5 years</a:t>
                      </a: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a:solidFill>
                            <a:schemeClr val="tx1"/>
                          </a:solidFill>
                          <a:latin typeface="Arial"/>
                          <a:cs typeface="Arial"/>
                        </a:rPr>
                        <a:t>25.00%</a:t>
                      </a: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a:solidFill>
                            <a:schemeClr val="tx1"/>
                          </a:solidFill>
                          <a:latin typeface="Arial"/>
                          <a:cs typeface="Arial"/>
                        </a:rPr>
                        <a:t>25</a:t>
                      </a: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79211">
                <a:tc>
                  <a:txBody>
                    <a:bodyPr/>
                    <a:lstStyle/>
                    <a:p>
                      <a:r>
                        <a:rPr lang="en-US" sz="1500" dirty="0">
                          <a:solidFill>
                            <a:schemeClr val="tx1"/>
                          </a:solidFill>
                          <a:latin typeface="Arial"/>
                          <a:cs typeface="Arial"/>
                        </a:rPr>
                        <a:t>5 to 7 years</a:t>
                      </a: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a:solidFill>
                            <a:schemeClr val="tx1"/>
                          </a:solidFill>
                          <a:latin typeface="Arial"/>
                          <a:cs typeface="Arial"/>
                        </a:rPr>
                        <a:t>15.00%</a:t>
                      </a: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a:solidFill>
                            <a:schemeClr val="tx1"/>
                          </a:solidFill>
                          <a:latin typeface="Arial"/>
                          <a:cs typeface="Arial"/>
                        </a:rPr>
                        <a:t>15</a:t>
                      </a: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79211">
                <a:tc>
                  <a:txBody>
                    <a:bodyPr/>
                    <a:lstStyle/>
                    <a:p>
                      <a:r>
                        <a:rPr lang="en-US" sz="1500" dirty="0">
                          <a:solidFill>
                            <a:schemeClr val="tx1"/>
                          </a:solidFill>
                          <a:latin typeface="Arial"/>
                          <a:cs typeface="Arial"/>
                        </a:rPr>
                        <a:t>More than seven</a:t>
                      </a:r>
                      <a:r>
                        <a:rPr lang="en-US" sz="1500" baseline="0" dirty="0">
                          <a:solidFill>
                            <a:schemeClr val="tx1"/>
                          </a:solidFill>
                          <a:latin typeface="Arial"/>
                          <a:cs typeface="Arial"/>
                        </a:rPr>
                        <a:t> years</a:t>
                      </a:r>
                      <a:endParaRPr lang="en-US" sz="1500" dirty="0">
                        <a:solidFill>
                          <a:schemeClr val="tx1"/>
                        </a:solidFill>
                        <a:latin typeface="Arial"/>
                        <a:cs typeface="Arial"/>
                      </a:endParaRP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dirty="0">
                          <a:solidFill>
                            <a:schemeClr val="tx1"/>
                          </a:solidFill>
                          <a:latin typeface="Arial"/>
                          <a:cs typeface="Arial"/>
                        </a:rPr>
                        <a:t>40.00%</a:t>
                      </a:r>
                    </a:p>
                  </a:txBody>
                  <a:tcPr marL="91432" marR="91432" marT="60970" marB="6097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500" dirty="0">
                          <a:solidFill>
                            <a:schemeClr val="tx1"/>
                          </a:solidFill>
                          <a:latin typeface="Arial"/>
                          <a:cs typeface="Arial"/>
                        </a:rPr>
                        <a:t>40</a:t>
                      </a:r>
                    </a:p>
                  </a:txBody>
                  <a:tcPr marL="91432" marR="91432" marT="60970" marB="6097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579211">
                <a:tc>
                  <a:txBody>
                    <a:bodyPr/>
                    <a:lstStyle/>
                    <a:p>
                      <a:r>
                        <a:rPr lang="en-US" sz="1500" dirty="0">
                          <a:solidFill>
                            <a:srgbClr val="FFFFFF"/>
                          </a:solidFill>
                          <a:latin typeface="Arial"/>
                          <a:cs typeface="Arial"/>
                        </a:rPr>
                        <a:t>Total</a:t>
                      </a:r>
                    </a:p>
                  </a:txBody>
                  <a:tcPr marL="91432" marR="91432" marT="60970" marB="609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500" dirty="0">
                        <a:solidFill>
                          <a:srgbClr val="FFFFFF"/>
                        </a:solidFill>
                        <a:latin typeface="Arial"/>
                        <a:cs typeface="Arial"/>
                      </a:endParaRPr>
                    </a:p>
                  </a:txBody>
                  <a:tcPr marL="91432" marR="91432" marT="60970" marB="6097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500" dirty="0">
                          <a:solidFill>
                            <a:srgbClr val="FFFFFF"/>
                          </a:solidFill>
                          <a:latin typeface="Arial"/>
                          <a:cs typeface="Arial"/>
                        </a:rPr>
                        <a:t>100</a:t>
                      </a:r>
                    </a:p>
                  </a:txBody>
                  <a:tcPr marL="91432" marR="91432" marT="60970" marB="6097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1"/>
          </p:nvPr>
        </p:nvSpPr>
        <p:spPr>
          <a:xfrm>
            <a:off x="115890" y="965201"/>
            <a:ext cx="4478337" cy="349251"/>
          </a:xfrm>
        </p:spPr>
        <p:txBody>
          <a:bodyPr/>
          <a:lstStyle/>
          <a:p>
            <a:pPr lvl="0"/>
            <a:r>
              <a:rPr lang="en-US" dirty="0"/>
              <a:t>Click to edit Master text styles</a:t>
            </a:r>
          </a:p>
        </p:txBody>
      </p:sp>
      <p:sp>
        <p:nvSpPr>
          <p:cNvPr id="5" name="Slide Number Placeholder 2">
            <a:extLst>
              <a:ext uri="{FF2B5EF4-FFF2-40B4-BE49-F238E27FC236}">
                <a16:creationId xmlns:a16="http://schemas.microsoft.com/office/drawing/2014/main" xmlns="" id="{EF0B4751-C021-5B4A-A13F-1AFB998F2E86}"/>
              </a:ext>
            </a:extLst>
          </p:cNvPr>
          <p:cNvSpPr>
            <a:spLocks noGrp="1"/>
          </p:cNvSpPr>
          <p:nvPr>
            <p:ph type="sldNum" sz="quarter" idx="12"/>
          </p:nvPr>
        </p:nvSpPr>
        <p:spPr/>
        <p:txBody>
          <a:bodyPr/>
          <a:lstStyle>
            <a:lvl1pPr eaLnBrk="0" hangingPunct="0">
              <a:defRPr/>
            </a:lvl1pPr>
          </a:lstStyle>
          <a:p>
            <a:fld id="{5815BF6A-DCCC-49E2-981D-A91E943FCC13}" type="slidenum">
              <a:rPr lang="en-US" altLang="it-IT"/>
              <a:pPr/>
              <a:t>‹N›</a:t>
            </a:fld>
            <a:endParaRPr lang="en-US" alt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690B58A9-CE2A-C341-B165-E3E61933D88A}"/>
              </a:ext>
            </a:extLst>
          </p:cNvPr>
          <p:cNvSpPr>
            <a:spLocks noGrp="1"/>
          </p:cNvSpPr>
          <p:nvPr>
            <p:ph type="dt" sz="half" idx="10"/>
          </p:nvPr>
        </p:nvSpPr>
        <p:spPr>
          <a:xfrm>
            <a:off x="457200" y="6356350"/>
            <a:ext cx="2133600" cy="365125"/>
          </a:xfrm>
          <a:prstGeom prst="rect">
            <a:avLst/>
          </a:prstGeom>
        </p:spPr>
        <p:txBody>
          <a:bodyPr vert="horz" wrap="square" lIns="91438" tIns="45719" rIns="91438" bIns="45719" numCol="1" anchor="t" anchorCtr="0" compatLnSpc="1">
            <a:prstTxWarp prst="textNoShape">
              <a:avLst/>
            </a:prstTxWarp>
          </a:bodyPr>
          <a:lstStyle>
            <a:lvl1pPr eaLnBrk="1" hangingPunct="1">
              <a:defRPr sz="2400">
                <a:solidFill>
                  <a:srgbClr val="333333"/>
                </a:solidFill>
                <a:latin typeface="Calibri" panose="020F0502020204030204" pitchFamily="34" charset="0"/>
                <a:ea typeface="MS PGothic" panose="020B0600070205080204" pitchFamily="34" charset="-128"/>
              </a:defRPr>
            </a:lvl1pPr>
          </a:lstStyle>
          <a:p>
            <a:pPr>
              <a:defRPr/>
            </a:pPr>
            <a:fld id="{E715FCFA-47EF-4DA7-819A-E992F8DFC4AD}" type="datetimeFigureOut">
              <a:rPr lang="it-IT" altLang="it-IT"/>
              <a:pPr>
                <a:defRPr/>
              </a:pPr>
              <a:t>31/05/2021</a:t>
            </a:fld>
            <a:endParaRPr lang="it-IT" altLang="it-IT"/>
          </a:p>
        </p:txBody>
      </p:sp>
      <p:sp>
        <p:nvSpPr>
          <p:cNvPr id="5" name="Segnaposto piè di pagina 4">
            <a:extLst>
              <a:ext uri="{FF2B5EF4-FFF2-40B4-BE49-F238E27FC236}">
                <a16:creationId xmlns:a16="http://schemas.microsoft.com/office/drawing/2014/main" xmlns="" id="{079D0FA8-8915-3147-9602-873A5D890498}"/>
              </a:ext>
            </a:extLst>
          </p:cNvPr>
          <p:cNvSpPr>
            <a:spLocks noGrp="1"/>
          </p:cNvSpPr>
          <p:nvPr>
            <p:ph type="ftr" sz="quarter" idx="11"/>
          </p:nvPr>
        </p:nvSpPr>
        <p:spPr>
          <a:xfrm>
            <a:off x="3124200" y="6356350"/>
            <a:ext cx="2895600" cy="365125"/>
          </a:xfrm>
          <a:prstGeom prst="rect">
            <a:avLst/>
          </a:prstGeom>
        </p:spPr>
        <p:txBody>
          <a:bodyPr vert="horz" wrap="square" lIns="91438" tIns="45719" rIns="91438" bIns="45719" numCol="1" anchor="t" anchorCtr="0" compatLnSpc="1">
            <a:prstTxWarp prst="textNoShape">
              <a:avLst/>
            </a:prstTxWarp>
          </a:bodyPr>
          <a:lstStyle>
            <a:lvl1pPr eaLnBrk="1" hangingPunct="1">
              <a:defRPr sz="2400">
                <a:solidFill>
                  <a:srgbClr val="333333"/>
                </a:solidFill>
                <a:latin typeface="Calibri" panose="020F0502020204030204" pitchFamily="34" charset="0"/>
                <a:ea typeface="ＭＳ Ｐゴシック" panose="020B0600070205080204" pitchFamily="34" charset="-128"/>
                <a:cs typeface="+mn-cs"/>
              </a:defRPr>
            </a:lvl1pPr>
          </a:lstStyle>
          <a:p>
            <a:pPr>
              <a:defRPr/>
            </a:pPr>
            <a:endParaRPr lang="it-IT" altLang="it-IT"/>
          </a:p>
        </p:txBody>
      </p:sp>
      <p:sp>
        <p:nvSpPr>
          <p:cNvPr id="6" name="Segnaposto numero diapositiva 5">
            <a:extLst>
              <a:ext uri="{FF2B5EF4-FFF2-40B4-BE49-F238E27FC236}">
                <a16:creationId xmlns:a16="http://schemas.microsoft.com/office/drawing/2014/main" xmlns="" id="{FEFADEEC-4E95-CD44-BD71-E27AC688D30C}"/>
              </a:ext>
            </a:extLst>
          </p:cNvPr>
          <p:cNvSpPr>
            <a:spLocks noGrp="1"/>
          </p:cNvSpPr>
          <p:nvPr>
            <p:ph type="sldNum" sz="quarter" idx="12"/>
          </p:nvPr>
        </p:nvSpPr>
        <p:spPr/>
        <p:txBody>
          <a:bodyPr/>
          <a:lstStyle>
            <a:lvl1pPr eaLnBrk="0" hangingPunct="0">
              <a:defRPr/>
            </a:lvl1pPr>
          </a:lstStyle>
          <a:p>
            <a:fld id="{C48EAE73-806C-4FF9-A143-E460D9C16706}" type="slidenum">
              <a:rPr lang="it-IT" altLang="it-IT"/>
              <a:pPr/>
              <a:t>‹N›</a:t>
            </a:fld>
            <a:endParaRPr lang="it-IT" alt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0DBFDCF2-78CC-3348-A700-EC1524666FBA}"/>
              </a:ext>
            </a:extLst>
          </p:cNvPr>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eaLnBrk="1" hangingPunct="1">
              <a:spcBef>
                <a:spcPts val="2000"/>
              </a:spcBef>
              <a:buClr>
                <a:srgbClr val="6FB7D7"/>
              </a:buClr>
              <a:buSzPct val="110000"/>
              <a:buFont typeface="Wingdings 2" charset="0"/>
              <a:buNone/>
              <a:defRPr/>
            </a:pPr>
            <a:endParaRPr lang="it-IT" sz="3200">
              <a:solidFill>
                <a:srgbClr val="595959"/>
              </a:solidFill>
              <a:latin typeface="News Gothic MT" charset="0"/>
              <a:ea typeface="ＭＳ Ｐゴシック" charset="0"/>
              <a:cs typeface="ＭＳ Ｐゴシック" charset="0"/>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a:p>
        </p:txBody>
      </p:sp>
      <p:sp>
        <p:nvSpPr>
          <p:cNvPr id="5" name="Date Placeholder 3">
            <a:extLst>
              <a:ext uri="{FF2B5EF4-FFF2-40B4-BE49-F238E27FC236}">
                <a16:creationId xmlns:a16="http://schemas.microsoft.com/office/drawing/2014/main" xmlns="" id="{9969225A-EC7B-AB45-829D-E79C40D0AF8A}"/>
              </a:ext>
            </a:extLst>
          </p:cNvPr>
          <p:cNvSpPr>
            <a:spLocks noGrp="1"/>
          </p:cNvSpPr>
          <p:nvPr>
            <p:ph type="dt" sz="half" idx="10"/>
          </p:nvPr>
        </p:nvSpPr>
        <p:spPr/>
        <p:txBody>
          <a:bodyPr/>
          <a:lstStyle>
            <a:lvl1pPr>
              <a:defRPr/>
            </a:lvl1pPr>
          </a:lstStyle>
          <a:p>
            <a:pPr>
              <a:defRPr/>
            </a:pPr>
            <a:endParaRPr lang="it-IT"/>
          </a:p>
        </p:txBody>
      </p:sp>
      <p:sp>
        <p:nvSpPr>
          <p:cNvPr id="6" name="Footer Placeholder 4">
            <a:extLst>
              <a:ext uri="{FF2B5EF4-FFF2-40B4-BE49-F238E27FC236}">
                <a16:creationId xmlns:a16="http://schemas.microsoft.com/office/drawing/2014/main" xmlns="" id="{1D9FC475-4F4B-CC4D-BCCB-8E6891E3FC1C}"/>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xmlns="" id="{67395182-8C02-6340-B4FB-D16DD610508C}"/>
              </a:ext>
            </a:extLst>
          </p:cNvPr>
          <p:cNvSpPr>
            <a:spLocks noGrp="1"/>
          </p:cNvSpPr>
          <p:nvPr>
            <p:ph type="sldNum" sz="quarter" idx="12"/>
          </p:nvPr>
        </p:nvSpPr>
        <p:spPr/>
        <p:txBody>
          <a:bodyPr/>
          <a:lstStyle>
            <a:lvl1pPr>
              <a:defRPr/>
            </a:lvl1pPr>
          </a:lstStyle>
          <a:p>
            <a:fld id="{4C16C045-3BC0-442B-850F-69DA7A2A479F}" type="slidenum">
              <a:rPr lang="it-IT" altLang="it-IT"/>
              <a:pPr/>
              <a:t>‹N›</a:t>
            </a:fld>
            <a:endParaRPr lang="it-IT" alt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a:extLst>
              <a:ext uri="{FF2B5EF4-FFF2-40B4-BE49-F238E27FC236}">
                <a16:creationId xmlns:a16="http://schemas.microsoft.com/office/drawing/2014/main" xmlns="" id="{A469EC90-A931-3348-9342-97FFFF2CC8E5}"/>
              </a:ext>
            </a:extLst>
          </p:cNvPr>
          <p:cNvSpPr>
            <a:spLocks noGrp="1"/>
          </p:cNvSpPr>
          <p:nvPr>
            <p:ph type="dt" sz="half" idx="10"/>
          </p:nvPr>
        </p:nvSpPr>
        <p:spPr/>
        <p:txBody>
          <a:bodyPr/>
          <a:lstStyle>
            <a:lvl1pPr>
              <a:defRPr/>
            </a:lvl1pPr>
          </a:lstStyle>
          <a:p>
            <a:pPr>
              <a:defRPr/>
            </a:pPr>
            <a:endParaRPr lang="it-IT"/>
          </a:p>
        </p:txBody>
      </p:sp>
      <p:sp>
        <p:nvSpPr>
          <p:cNvPr id="5" name="Footer Placeholder 4">
            <a:extLst>
              <a:ext uri="{FF2B5EF4-FFF2-40B4-BE49-F238E27FC236}">
                <a16:creationId xmlns:a16="http://schemas.microsoft.com/office/drawing/2014/main" xmlns="" id="{C17C4E68-0916-604F-B234-069B01247914}"/>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xmlns="" id="{5AB2E3F4-4A96-DC4C-9782-9EC483BE5E9D}"/>
              </a:ext>
            </a:extLst>
          </p:cNvPr>
          <p:cNvSpPr>
            <a:spLocks noGrp="1"/>
          </p:cNvSpPr>
          <p:nvPr>
            <p:ph type="sldNum" sz="quarter" idx="12"/>
          </p:nvPr>
        </p:nvSpPr>
        <p:spPr/>
        <p:txBody>
          <a:bodyPr/>
          <a:lstStyle>
            <a:lvl1pPr>
              <a:defRPr/>
            </a:lvl1pPr>
          </a:lstStyle>
          <a:p>
            <a:fld id="{99F50978-7FA2-480F-A3BB-EE223358C266}" type="slidenum">
              <a:rPr lang="it-IT" altLang="it-IT"/>
              <a:pPr/>
              <a:t>‹N›</a:t>
            </a:fld>
            <a:endParaRPr lang="it-IT" alt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noProof="0"/>
          </a:p>
        </p:txBody>
      </p:sp>
      <p:sp>
        <p:nvSpPr>
          <p:cNvPr id="5" name="Date Placeholder 3">
            <a:extLst>
              <a:ext uri="{FF2B5EF4-FFF2-40B4-BE49-F238E27FC236}">
                <a16:creationId xmlns:a16="http://schemas.microsoft.com/office/drawing/2014/main" xmlns="" id="{A469EC90-A931-3348-9342-97FFFF2CC8E5}"/>
              </a:ext>
            </a:extLst>
          </p:cNvPr>
          <p:cNvSpPr>
            <a:spLocks noGrp="1"/>
          </p:cNvSpPr>
          <p:nvPr>
            <p:ph type="dt" sz="half" idx="14"/>
          </p:nvPr>
        </p:nvSpPr>
        <p:spPr/>
        <p:txBody>
          <a:bodyPr/>
          <a:lstStyle>
            <a:lvl1pPr>
              <a:defRPr/>
            </a:lvl1pPr>
          </a:lstStyle>
          <a:p>
            <a:pPr>
              <a:defRPr/>
            </a:pPr>
            <a:endParaRPr lang="it-IT"/>
          </a:p>
        </p:txBody>
      </p:sp>
      <p:sp>
        <p:nvSpPr>
          <p:cNvPr id="6" name="Footer Placeholder 4">
            <a:extLst>
              <a:ext uri="{FF2B5EF4-FFF2-40B4-BE49-F238E27FC236}">
                <a16:creationId xmlns:a16="http://schemas.microsoft.com/office/drawing/2014/main" xmlns="" id="{C17C4E68-0916-604F-B234-069B01247914}"/>
              </a:ext>
            </a:extLst>
          </p:cNvPr>
          <p:cNvSpPr>
            <a:spLocks noGrp="1"/>
          </p:cNvSpPr>
          <p:nvPr>
            <p:ph type="ftr" sz="quarter" idx="15"/>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xmlns="" id="{5AB2E3F4-4A96-DC4C-9782-9EC483BE5E9D}"/>
              </a:ext>
            </a:extLst>
          </p:cNvPr>
          <p:cNvSpPr>
            <a:spLocks noGrp="1"/>
          </p:cNvSpPr>
          <p:nvPr>
            <p:ph type="sldNum" sz="quarter" idx="16"/>
          </p:nvPr>
        </p:nvSpPr>
        <p:spPr/>
        <p:txBody>
          <a:bodyPr/>
          <a:lstStyle>
            <a:lvl1pPr>
              <a:defRPr/>
            </a:lvl1pPr>
          </a:lstStyle>
          <a:p>
            <a:fld id="{83E536F3-02FC-43E0-BB19-7D4BFF006E9C}" type="slidenum">
              <a:rPr lang="it-IT" altLang="it-IT"/>
              <a:pPr/>
              <a:t>‹N›</a:t>
            </a:fld>
            <a:endParaRPr lang="it-IT" alt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it-IT"/>
              <a:t>Fare clic per modificare stile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xmlns="" id="{A469EC90-A931-3348-9342-97FFFF2CC8E5}"/>
              </a:ext>
            </a:extLst>
          </p:cNvPr>
          <p:cNvSpPr>
            <a:spLocks noGrp="1"/>
          </p:cNvSpPr>
          <p:nvPr>
            <p:ph type="dt" sz="half" idx="10"/>
          </p:nvPr>
        </p:nvSpPr>
        <p:spPr/>
        <p:txBody>
          <a:bodyPr/>
          <a:lstStyle>
            <a:lvl1pPr>
              <a:defRPr/>
            </a:lvl1pPr>
          </a:lstStyle>
          <a:p>
            <a:pPr>
              <a:defRPr/>
            </a:pPr>
            <a:endParaRPr lang="it-IT"/>
          </a:p>
        </p:txBody>
      </p:sp>
      <p:sp>
        <p:nvSpPr>
          <p:cNvPr id="5" name="Footer Placeholder 4">
            <a:extLst>
              <a:ext uri="{FF2B5EF4-FFF2-40B4-BE49-F238E27FC236}">
                <a16:creationId xmlns:a16="http://schemas.microsoft.com/office/drawing/2014/main" xmlns="" id="{C17C4E68-0916-604F-B234-069B01247914}"/>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xmlns="" id="{5AB2E3F4-4A96-DC4C-9782-9EC483BE5E9D}"/>
              </a:ext>
            </a:extLst>
          </p:cNvPr>
          <p:cNvSpPr>
            <a:spLocks noGrp="1"/>
          </p:cNvSpPr>
          <p:nvPr>
            <p:ph type="sldNum" sz="quarter" idx="12"/>
          </p:nvPr>
        </p:nvSpPr>
        <p:spPr/>
        <p:txBody>
          <a:bodyPr/>
          <a:lstStyle>
            <a:lvl1pPr>
              <a:defRPr/>
            </a:lvl1pPr>
          </a:lstStyle>
          <a:p>
            <a:fld id="{B2AB4093-BE6F-44DD-A0D0-2E336B61ACFA}" type="slidenum">
              <a:rPr lang="it-IT" altLang="it-IT"/>
              <a:pPr/>
              <a:t>‹N›</a:t>
            </a:fld>
            <a:endParaRPr lang="it-IT" alt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C18A80F-D2B3-F145-BD8D-1276374E6984}"/>
              </a:ext>
            </a:extLst>
          </p:cNvPr>
          <p:cNvSpPr>
            <a:spLocks noGrp="1"/>
          </p:cNvSpPr>
          <p:nvPr>
            <p:ph type="dt" sz="half" idx="10"/>
          </p:nvPr>
        </p:nvSpPr>
        <p:spPr/>
        <p:txBody>
          <a:bodyPr/>
          <a:lstStyle>
            <a:lvl1pPr>
              <a:defRPr/>
            </a:lvl1pPr>
          </a:lstStyle>
          <a:p>
            <a:pPr>
              <a:defRPr/>
            </a:pPr>
            <a:fld id="{537CE0A2-D878-443F-8C45-67DDF705EE8B}" type="datetimeFigureOut">
              <a:rPr lang="it-IT" altLang="it-IT"/>
              <a:pPr>
                <a:defRPr/>
              </a:pPr>
              <a:t>31/05/2021</a:t>
            </a:fld>
            <a:endParaRPr lang="it-IT" altLang="it-IT"/>
          </a:p>
        </p:txBody>
      </p:sp>
      <p:sp>
        <p:nvSpPr>
          <p:cNvPr id="5" name="Segnaposto piè di pagina 4">
            <a:extLst>
              <a:ext uri="{FF2B5EF4-FFF2-40B4-BE49-F238E27FC236}">
                <a16:creationId xmlns:a16="http://schemas.microsoft.com/office/drawing/2014/main" xmlns="" id="{2B8FEBA1-10C3-AB41-9656-759B01B4B16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12"/>
          </p:nvPr>
        </p:nvSpPr>
        <p:spPr/>
        <p:txBody>
          <a:bodyPr/>
          <a:lstStyle>
            <a:lvl1pPr>
              <a:defRPr/>
            </a:lvl1pPr>
          </a:lstStyle>
          <a:p>
            <a:fld id="{5DE260DC-F81E-4E34-B56C-5F626AA898E5}" type="slidenum">
              <a:rPr lang="it-IT" altLang="it-IT"/>
              <a:pPr/>
              <a:t>‹N›</a:t>
            </a:fld>
            <a:endParaRPr lang="it-IT" altLang="it-IT"/>
          </a:p>
        </p:txBody>
      </p:sp>
    </p:spTree>
  </p:cSld>
  <p:clrMapOvr>
    <a:masterClrMapping/>
  </p:clrMapOvr>
  <p:transition spd="med" advTm="7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Date Placeholder 3">
            <a:extLst>
              <a:ext uri="{FF2B5EF4-FFF2-40B4-BE49-F238E27FC236}">
                <a16:creationId xmlns:a16="http://schemas.microsoft.com/office/drawing/2014/main" xmlns="" id="{A469EC90-A931-3348-9342-97FFFF2CC8E5}"/>
              </a:ext>
            </a:extLst>
          </p:cNvPr>
          <p:cNvSpPr>
            <a:spLocks noGrp="1"/>
          </p:cNvSpPr>
          <p:nvPr>
            <p:ph type="dt" sz="half" idx="10"/>
          </p:nvPr>
        </p:nvSpPr>
        <p:spPr/>
        <p:txBody>
          <a:bodyPr/>
          <a:lstStyle>
            <a:lvl1pPr>
              <a:defRPr/>
            </a:lvl1pPr>
          </a:lstStyle>
          <a:p>
            <a:pPr>
              <a:defRPr/>
            </a:pPr>
            <a:endParaRPr lang="it-IT"/>
          </a:p>
        </p:txBody>
      </p:sp>
      <p:sp>
        <p:nvSpPr>
          <p:cNvPr id="6" name="Footer Placeholder 4">
            <a:extLst>
              <a:ext uri="{FF2B5EF4-FFF2-40B4-BE49-F238E27FC236}">
                <a16:creationId xmlns:a16="http://schemas.microsoft.com/office/drawing/2014/main" xmlns="" id="{C17C4E68-0916-604F-B234-069B01247914}"/>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xmlns="" id="{5AB2E3F4-4A96-DC4C-9782-9EC483BE5E9D}"/>
              </a:ext>
            </a:extLst>
          </p:cNvPr>
          <p:cNvSpPr>
            <a:spLocks noGrp="1"/>
          </p:cNvSpPr>
          <p:nvPr>
            <p:ph type="sldNum" sz="quarter" idx="12"/>
          </p:nvPr>
        </p:nvSpPr>
        <p:spPr/>
        <p:txBody>
          <a:bodyPr/>
          <a:lstStyle>
            <a:lvl1pPr>
              <a:defRPr/>
            </a:lvl1pPr>
          </a:lstStyle>
          <a:p>
            <a:fld id="{4EA9266E-AB9B-47AA-B929-844C687113A7}" type="slidenum">
              <a:rPr lang="it-IT" altLang="it-IT"/>
              <a:pPr/>
              <a:t>‹N›</a:t>
            </a:fld>
            <a:endParaRPr lang="it-IT" alt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7" name="Date Placeholder 3">
            <a:extLst>
              <a:ext uri="{FF2B5EF4-FFF2-40B4-BE49-F238E27FC236}">
                <a16:creationId xmlns:a16="http://schemas.microsoft.com/office/drawing/2014/main" xmlns="" id="{A469EC90-A931-3348-9342-97FFFF2CC8E5}"/>
              </a:ext>
            </a:extLst>
          </p:cNvPr>
          <p:cNvSpPr>
            <a:spLocks noGrp="1"/>
          </p:cNvSpPr>
          <p:nvPr>
            <p:ph type="dt" sz="half" idx="10"/>
          </p:nvPr>
        </p:nvSpPr>
        <p:spPr/>
        <p:txBody>
          <a:bodyPr/>
          <a:lstStyle>
            <a:lvl1pPr>
              <a:defRPr/>
            </a:lvl1pPr>
          </a:lstStyle>
          <a:p>
            <a:pPr>
              <a:defRPr/>
            </a:pPr>
            <a:endParaRPr lang="it-IT"/>
          </a:p>
        </p:txBody>
      </p:sp>
      <p:sp>
        <p:nvSpPr>
          <p:cNvPr id="8" name="Footer Placeholder 4">
            <a:extLst>
              <a:ext uri="{FF2B5EF4-FFF2-40B4-BE49-F238E27FC236}">
                <a16:creationId xmlns:a16="http://schemas.microsoft.com/office/drawing/2014/main" xmlns="" id="{C17C4E68-0916-604F-B234-069B01247914}"/>
              </a:ext>
            </a:extLst>
          </p:cNvPr>
          <p:cNvSpPr>
            <a:spLocks noGrp="1"/>
          </p:cNvSpPr>
          <p:nvPr>
            <p:ph type="ftr" sz="quarter" idx="11"/>
          </p:nvPr>
        </p:nvSpPr>
        <p:spPr/>
        <p:txBody>
          <a:bodyPr/>
          <a:lstStyle>
            <a:lvl1pPr>
              <a:defRPr/>
            </a:lvl1pPr>
          </a:lstStyle>
          <a:p>
            <a:pPr>
              <a:defRPr/>
            </a:pPr>
            <a:endParaRPr lang="it-IT"/>
          </a:p>
        </p:txBody>
      </p:sp>
      <p:sp>
        <p:nvSpPr>
          <p:cNvPr id="9" name="Slide Number Placeholder 5">
            <a:extLst>
              <a:ext uri="{FF2B5EF4-FFF2-40B4-BE49-F238E27FC236}">
                <a16:creationId xmlns:a16="http://schemas.microsoft.com/office/drawing/2014/main" xmlns="" id="{5AB2E3F4-4A96-DC4C-9782-9EC483BE5E9D}"/>
              </a:ext>
            </a:extLst>
          </p:cNvPr>
          <p:cNvSpPr>
            <a:spLocks noGrp="1"/>
          </p:cNvSpPr>
          <p:nvPr>
            <p:ph type="sldNum" sz="quarter" idx="12"/>
          </p:nvPr>
        </p:nvSpPr>
        <p:spPr/>
        <p:txBody>
          <a:bodyPr/>
          <a:lstStyle>
            <a:lvl1pPr>
              <a:defRPr/>
            </a:lvl1pPr>
          </a:lstStyle>
          <a:p>
            <a:fld id="{431C5191-ADC9-4CB4-BC05-2CDFD4FD53E7}" type="slidenum">
              <a:rPr lang="it-IT" altLang="it-IT"/>
              <a:pPr/>
              <a:t>‹N›</a:t>
            </a:fld>
            <a:endParaRPr lang="it-IT" alt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3">
            <a:extLst>
              <a:ext uri="{FF2B5EF4-FFF2-40B4-BE49-F238E27FC236}">
                <a16:creationId xmlns:a16="http://schemas.microsoft.com/office/drawing/2014/main" xmlns="" id="{A469EC90-A931-3348-9342-97FFFF2CC8E5}"/>
              </a:ext>
            </a:extLst>
          </p:cNvPr>
          <p:cNvSpPr>
            <a:spLocks noGrp="1"/>
          </p:cNvSpPr>
          <p:nvPr>
            <p:ph type="dt" sz="half" idx="10"/>
          </p:nvPr>
        </p:nvSpPr>
        <p:spPr/>
        <p:txBody>
          <a:bodyPr/>
          <a:lstStyle>
            <a:lvl1pPr>
              <a:defRPr/>
            </a:lvl1pPr>
          </a:lstStyle>
          <a:p>
            <a:pPr>
              <a:defRPr/>
            </a:pPr>
            <a:endParaRPr lang="it-IT"/>
          </a:p>
        </p:txBody>
      </p:sp>
      <p:sp>
        <p:nvSpPr>
          <p:cNvPr id="4" name="Footer Placeholder 4">
            <a:extLst>
              <a:ext uri="{FF2B5EF4-FFF2-40B4-BE49-F238E27FC236}">
                <a16:creationId xmlns:a16="http://schemas.microsoft.com/office/drawing/2014/main" xmlns="" id="{C17C4E68-0916-604F-B234-069B01247914}"/>
              </a:ext>
            </a:extLst>
          </p:cNvPr>
          <p:cNvSpPr>
            <a:spLocks noGrp="1"/>
          </p:cNvSpPr>
          <p:nvPr>
            <p:ph type="ftr" sz="quarter" idx="11"/>
          </p:nvPr>
        </p:nvSpPr>
        <p:spPr/>
        <p:txBody>
          <a:bodyPr/>
          <a:lstStyle>
            <a:lvl1pPr>
              <a:defRPr/>
            </a:lvl1pPr>
          </a:lstStyle>
          <a:p>
            <a:pPr>
              <a:defRPr/>
            </a:pPr>
            <a:endParaRPr lang="it-IT"/>
          </a:p>
        </p:txBody>
      </p:sp>
      <p:sp>
        <p:nvSpPr>
          <p:cNvPr id="5" name="Slide Number Placeholder 5">
            <a:extLst>
              <a:ext uri="{FF2B5EF4-FFF2-40B4-BE49-F238E27FC236}">
                <a16:creationId xmlns:a16="http://schemas.microsoft.com/office/drawing/2014/main" xmlns="" id="{5AB2E3F4-4A96-DC4C-9782-9EC483BE5E9D}"/>
              </a:ext>
            </a:extLst>
          </p:cNvPr>
          <p:cNvSpPr>
            <a:spLocks noGrp="1"/>
          </p:cNvSpPr>
          <p:nvPr>
            <p:ph type="sldNum" sz="quarter" idx="12"/>
          </p:nvPr>
        </p:nvSpPr>
        <p:spPr/>
        <p:txBody>
          <a:bodyPr/>
          <a:lstStyle>
            <a:lvl1pPr>
              <a:defRPr/>
            </a:lvl1pPr>
          </a:lstStyle>
          <a:p>
            <a:fld id="{AB6F079D-4507-42CB-9755-138E5D9E9D01}" type="slidenum">
              <a:rPr lang="it-IT" altLang="it-IT"/>
              <a:pPr/>
              <a:t>‹N›</a:t>
            </a:fld>
            <a:endParaRPr lang="it-IT" alt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A469EC90-A931-3348-9342-97FFFF2CC8E5}"/>
              </a:ext>
            </a:extLst>
          </p:cNvPr>
          <p:cNvSpPr>
            <a:spLocks noGrp="1"/>
          </p:cNvSpPr>
          <p:nvPr>
            <p:ph type="dt" sz="half" idx="10"/>
          </p:nvPr>
        </p:nvSpPr>
        <p:spPr/>
        <p:txBody>
          <a:bodyPr/>
          <a:lstStyle>
            <a:lvl1pPr>
              <a:defRPr/>
            </a:lvl1pPr>
          </a:lstStyle>
          <a:p>
            <a:pPr>
              <a:defRPr/>
            </a:pPr>
            <a:endParaRPr lang="it-IT"/>
          </a:p>
        </p:txBody>
      </p:sp>
      <p:sp>
        <p:nvSpPr>
          <p:cNvPr id="3" name="Footer Placeholder 4">
            <a:extLst>
              <a:ext uri="{FF2B5EF4-FFF2-40B4-BE49-F238E27FC236}">
                <a16:creationId xmlns:a16="http://schemas.microsoft.com/office/drawing/2014/main" xmlns="" id="{C17C4E68-0916-604F-B234-069B01247914}"/>
              </a:ext>
            </a:extLst>
          </p:cNvPr>
          <p:cNvSpPr>
            <a:spLocks noGrp="1"/>
          </p:cNvSpPr>
          <p:nvPr>
            <p:ph type="ftr" sz="quarter" idx="11"/>
          </p:nvPr>
        </p:nvSpPr>
        <p:spPr/>
        <p:txBody>
          <a:bodyPr/>
          <a:lstStyle>
            <a:lvl1pPr>
              <a:defRPr/>
            </a:lvl1pPr>
          </a:lstStyle>
          <a:p>
            <a:pPr>
              <a:defRPr/>
            </a:pPr>
            <a:endParaRPr lang="it-IT"/>
          </a:p>
        </p:txBody>
      </p:sp>
      <p:sp>
        <p:nvSpPr>
          <p:cNvPr id="4" name="Slide Number Placeholder 5">
            <a:extLst>
              <a:ext uri="{FF2B5EF4-FFF2-40B4-BE49-F238E27FC236}">
                <a16:creationId xmlns:a16="http://schemas.microsoft.com/office/drawing/2014/main" xmlns="" id="{5AB2E3F4-4A96-DC4C-9782-9EC483BE5E9D}"/>
              </a:ext>
            </a:extLst>
          </p:cNvPr>
          <p:cNvSpPr>
            <a:spLocks noGrp="1"/>
          </p:cNvSpPr>
          <p:nvPr>
            <p:ph type="sldNum" sz="quarter" idx="12"/>
          </p:nvPr>
        </p:nvSpPr>
        <p:spPr/>
        <p:txBody>
          <a:bodyPr/>
          <a:lstStyle>
            <a:lvl1pPr>
              <a:defRPr/>
            </a:lvl1pPr>
          </a:lstStyle>
          <a:p>
            <a:fld id="{2A711B15-6160-4190-AFA4-F41C2FC24E7D}" type="slidenum">
              <a:rPr lang="it-IT" altLang="it-IT"/>
              <a:pPr/>
              <a:t>‹N›</a:t>
            </a:fld>
            <a:endParaRPr lang="it-IT" alt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it-IT"/>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3">
            <a:extLst>
              <a:ext uri="{FF2B5EF4-FFF2-40B4-BE49-F238E27FC236}">
                <a16:creationId xmlns:a16="http://schemas.microsoft.com/office/drawing/2014/main" xmlns="" id="{A469EC90-A931-3348-9342-97FFFF2CC8E5}"/>
              </a:ext>
            </a:extLst>
          </p:cNvPr>
          <p:cNvSpPr>
            <a:spLocks noGrp="1"/>
          </p:cNvSpPr>
          <p:nvPr>
            <p:ph type="dt" sz="half" idx="10"/>
          </p:nvPr>
        </p:nvSpPr>
        <p:spPr/>
        <p:txBody>
          <a:bodyPr/>
          <a:lstStyle>
            <a:lvl1pPr>
              <a:defRPr/>
            </a:lvl1pPr>
          </a:lstStyle>
          <a:p>
            <a:pPr>
              <a:defRPr/>
            </a:pPr>
            <a:endParaRPr lang="it-IT"/>
          </a:p>
        </p:txBody>
      </p:sp>
      <p:sp>
        <p:nvSpPr>
          <p:cNvPr id="6" name="Footer Placeholder 4">
            <a:extLst>
              <a:ext uri="{FF2B5EF4-FFF2-40B4-BE49-F238E27FC236}">
                <a16:creationId xmlns:a16="http://schemas.microsoft.com/office/drawing/2014/main" xmlns="" id="{C17C4E68-0916-604F-B234-069B01247914}"/>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xmlns="" id="{5AB2E3F4-4A96-DC4C-9782-9EC483BE5E9D}"/>
              </a:ext>
            </a:extLst>
          </p:cNvPr>
          <p:cNvSpPr>
            <a:spLocks noGrp="1"/>
          </p:cNvSpPr>
          <p:nvPr>
            <p:ph type="sldNum" sz="quarter" idx="12"/>
          </p:nvPr>
        </p:nvSpPr>
        <p:spPr/>
        <p:txBody>
          <a:bodyPr/>
          <a:lstStyle>
            <a:lvl1pPr>
              <a:defRPr/>
            </a:lvl1pPr>
          </a:lstStyle>
          <a:p>
            <a:fld id="{B5624DAD-678A-4DB9-BD5B-2ACD56CB4D06}" type="slidenum">
              <a:rPr lang="it-IT" altLang="it-IT"/>
              <a:pPr/>
              <a:t>‹N›</a:t>
            </a:fld>
            <a:endParaRPr lang="it-IT" alt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it-IT"/>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noProof="0"/>
          </a:p>
        </p:txBody>
      </p:sp>
      <p:sp>
        <p:nvSpPr>
          <p:cNvPr id="5" name="Date Placeholder 3">
            <a:extLst>
              <a:ext uri="{FF2B5EF4-FFF2-40B4-BE49-F238E27FC236}">
                <a16:creationId xmlns:a16="http://schemas.microsoft.com/office/drawing/2014/main" xmlns="" id="{A469EC90-A931-3348-9342-97FFFF2CC8E5}"/>
              </a:ext>
            </a:extLst>
          </p:cNvPr>
          <p:cNvSpPr>
            <a:spLocks noGrp="1"/>
          </p:cNvSpPr>
          <p:nvPr>
            <p:ph type="dt" sz="half" idx="10"/>
          </p:nvPr>
        </p:nvSpPr>
        <p:spPr/>
        <p:txBody>
          <a:bodyPr/>
          <a:lstStyle>
            <a:lvl1pPr>
              <a:defRPr/>
            </a:lvl1pPr>
          </a:lstStyle>
          <a:p>
            <a:pPr>
              <a:defRPr/>
            </a:pPr>
            <a:endParaRPr lang="it-IT"/>
          </a:p>
        </p:txBody>
      </p:sp>
      <p:sp>
        <p:nvSpPr>
          <p:cNvPr id="6" name="Footer Placeholder 4">
            <a:extLst>
              <a:ext uri="{FF2B5EF4-FFF2-40B4-BE49-F238E27FC236}">
                <a16:creationId xmlns:a16="http://schemas.microsoft.com/office/drawing/2014/main" xmlns="" id="{C17C4E68-0916-604F-B234-069B01247914}"/>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xmlns="" id="{5AB2E3F4-4A96-DC4C-9782-9EC483BE5E9D}"/>
              </a:ext>
            </a:extLst>
          </p:cNvPr>
          <p:cNvSpPr>
            <a:spLocks noGrp="1"/>
          </p:cNvSpPr>
          <p:nvPr>
            <p:ph type="sldNum" sz="quarter" idx="12"/>
          </p:nvPr>
        </p:nvSpPr>
        <p:spPr/>
        <p:txBody>
          <a:bodyPr/>
          <a:lstStyle>
            <a:lvl1pPr>
              <a:defRPr/>
            </a:lvl1pPr>
          </a:lstStyle>
          <a:p>
            <a:fld id="{0032054A-3997-42BE-AFB9-4282514A3D3C}" type="slidenum">
              <a:rPr lang="it-IT" altLang="it-IT"/>
              <a:pPr/>
              <a:t>‹N›</a:t>
            </a:fld>
            <a:endParaRPr lang="it-IT" alt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a:extLst>
              <a:ext uri="{FF2B5EF4-FFF2-40B4-BE49-F238E27FC236}">
                <a16:creationId xmlns:a16="http://schemas.microsoft.com/office/drawing/2014/main" xmlns="" id="{A469EC90-A931-3348-9342-97FFFF2CC8E5}"/>
              </a:ext>
            </a:extLst>
          </p:cNvPr>
          <p:cNvSpPr>
            <a:spLocks noGrp="1"/>
          </p:cNvSpPr>
          <p:nvPr>
            <p:ph type="dt" sz="half" idx="10"/>
          </p:nvPr>
        </p:nvSpPr>
        <p:spPr/>
        <p:txBody>
          <a:bodyPr/>
          <a:lstStyle>
            <a:lvl1pPr>
              <a:defRPr/>
            </a:lvl1pPr>
          </a:lstStyle>
          <a:p>
            <a:pPr>
              <a:defRPr/>
            </a:pPr>
            <a:endParaRPr lang="it-IT"/>
          </a:p>
        </p:txBody>
      </p:sp>
      <p:sp>
        <p:nvSpPr>
          <p:cNvPr id="5" name="Footer Placeholder 4">
            <a:extLst>
              <a:ext uri="{FF2B5EF4-FFF2-40B4-BE49-F238E27FC236}">
                <a16:creationId xmlns:a16="http://schemas.microsoft.com/office/drawing/2014/main" xmlns="" id="{C17C4E68-0916-604F-B234-069B01247914}"/>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xmlns="" id="{5AB2E3F4-4A96-DC4C-9782-9EC483BE5E9D}"/>
              </a:ext>
            </a:extLst>
          </p:cNvPr>
          <p:cNvSpPr>
            <a:spLocks noGrp="1"/>
          </p:cNvSpPr>
          <p:nvPr>
            <p:ph type="sldNum" sz="quarter" idx="12"/>
          </p:nvPr>
        </p:nvSpPr>
        <p:spPr/>
        <p:txBody>
          <a:bodyPr/>
          <a:lstStyle>
            <a:lvl1pPr>
              <a:defRPr/>
            </a:lvl1pPr>
          </a:lstStyle>
          <a:p>
            <a:fld id="{5C9DE6D5-A8BC-4850-A083-5593714FB17C}" type="slidenum">
              <a:rPr lang="it-IT" altLang="it-IT"/>
              <a:pPr/>
              <a:t>‹N›</a:t>
            </a:fld>
            <a:endParaRPr lang="it-IT" alt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a:extLst>
              <a:ext uri="{FF2B5EF4-FFF2-40B4-BE49-F238E27FC236}">
                <a16:creationId xmlns:a16="http://schemas.microsoft.com/office/drawing/2014/main" xmlns="" id="{A469EC90-A931-3348-9342-97FFFF2CC8E5}"/>
              </a:ext>
            </a:extLst>
          </p:cNvPr>
          <p:cNvSpPr>
            <a:spLocks noGrp="1"/>
          </p:cNvSpPr>
          <p:nvPr>
            <p:ph type="dt" sz="half" idx="10"/>
          </p:nvPr>
        </p:nvSpPr>
        <p:spPr/>
        <p:txBody>
          <a:bodyPr/>
          <a:lstStyle>
            <a:lvl1pPr>
              <a:defRPr/>
            </a:lvl1pPr>
          </a:lstStyle>
          <a:p>
            <a:pPr>
              <a:defRPr/>
            </a:pPr>
            <a:endParaRPr lang="it-IT"/>
          </a:p>
        </p:txBody>
      </p:sp>
      <p:sp>
        <p:nvSpPr>
          <p:cNvPr id="5" name="Footer Placeholder 4">
            <a:extLst>
              <a:ext uri="{FF2B5EF4-FFF2-40B4-BE49-F238E27FC236}">
                <a16:creationId xmlns:a16="http://schemas.microsoft.com/office/drawing/2014/main" xmlns="" id="{C17C4E68-0916-604F-B234-069B01247914}"/>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xmlns="" id="{5AB2E3F4-4A96-DC4C-9782-9EC483BE5E9D}"/>
              </a:ext>
            </a:extLst>
          </p:cNvPr>
          <p:cNvSpPr>
            <a:spLocks noGrp="1"/>
          </p:cNvSpPr>
          <p:nvPr>
            <p:ph type="sldNum" sz="quarter" idx="12"/>
          </p:nvPr>
        </p:nvSpPr>
        <p:spPr/>
        <p:txBody>
          <a:bodyPr/>
          <a:lstStyle>
            <a:lvl1pPr>
              <a:defRPr/>
            </a:lvl1pPr>
          </a:lstStyle>
          <a:p>
            <a:fld id="{25BA9972-5FB6-4A2A-A4A2-76CFB56807B3}" type="slidenum">
              <a:rPr lang="it-IT" altLang="it-IT"/>
              <a:pPr/>
              <a:t>‹N›</a:t>
            </a:fld>
            <a:endParaRPr lang="it-IT" alt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Date Placeholder 3">
            <a:extLst>
              <a:ext uri="{FF2B5EF4-FFF2-40B4-BE49-F238E27FC236}">
                <a16:creationId xmlns:a16="http://schemas.microsoft.com/office/drawing/2014/main" xmlns="" id="{A469EC90-A931-3348-9342-97FFFF2CC8E5}"/>
              </a:ext>
            </a:extLst>
          </p:cNvPr>
          <p:cNvSpPr>
            <a:spLocks noGrp="1"/>
          </p:cNvSpPr>
          <p:nvPr>
            <p:ph type="dt" sz="half" idx="10"/>
          </p:nvPr>
        </p:nvSpPr>
        <p:spPr/>
        <p:txBody>
          <a:bodyPr/>
          <a:lstStyle>
            <a:lvl1pPr>
              <a:defRPr/>
            </a:lvl1pPr>
          </a:lstStyle>
          <a:p>
            <a:pPr>
              <a:defRPr/>
            </a:pPr>
            <a:endParaRPr lang="it-IT"/>
          </a:p>
        </p:txBody>
      </p:sp>
      <p:sp>
        <p:nvSpPr>
          <p:cNvPr id="4" name="Footer Placeholder 4">
            <a:extLst>
              <a:ext uri="{FF2B5EF4-FFF2-40B4-BE49-F238E27FC236}">
                <a16:creationId xmlns:a16="http://schemas.microsoft.com/office/drawing/2014/main" xmlns="" id="{C17C4E68-0916-604F-B234-069B01247914}"/>
              </a:ext>
            </a:extLst>
          </p:cNvPr>
          <p:cNvSpPr>
            <a:spLocks noGrp="1"/>
          </p:cNvSpPr>
          <p:nvPr>
            <p:ph type="ftr" sz="quarter" idx="11"/>
          </p:nvPr>
        </p:nvSpPr>
        <p:spPr/>
        <p:txBody>
          <a:bodyPr/>
          <a:lstStyle>
            <a:lvl1pPr>
              <a:defRPr/>
            </a:lvl1pPr>
          </a:lstStyle>
          <a:p>
            <a:pPr>
              <a:defRPr/>
            </a:pPr>
            <a:endParaRPr lang="it-IT"/>
          </a:p>
        </p:txBody>
      </p:sp>
      <p:sp>
        <p:nvSpPr>
          <p:cNvPr id="5" name="Slide Number Placeholder 5">
            <a:extLst>
              <a:ext uri="{FF2B5EF4-FFF2-40B4-BE49-F238E27FC236}">
                <a16:creationId xmlns:a16="http://schemas.microsoft.com/office/drawing/2014/main" xmlns="" id="{5AB2E3F4-4A96-DC4C-9782-9EC483BE5E9D}"/>
              </a:ext>
            </a:extLst>
          </p:cNvPr>
          <p:cNvSpPr>
            <a:spLocks noGrp="1"/>
          </p:cNvSpPr>
          <p:nvPr>
            <p:ph type="sldNum" sz="quarter" idx="12"/>
          </p:nvPr>
        </p:nvSpPr>
        <p:spPr/>
        <p:txBody>
          <a:bodyPr/>
          <a:lstStyle>
            <a:lvl1pPr>
              <a:defRPr/>
            </a:lvl1pPr>
          </a:lstStyle>
          <a:p>
            <a:fld id="{537BD956-E614-4F3B-B98A-B4159D6A5F73}" type="slidenum">
              <a:rPr lang="it-IT" altLang="it-IT"/>
              <a:pPr/>
              <a:t>‹N›</a:t>
            </a:fld>
            <a:endParaRPr lang="it-IT"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xmlns="" id="{0C18A80F-D2B3-F145-BD8D-1276374E6984}"/>
              </a:ext>
            </a:extLst>
          </p:cNvPr>
          <p:cNvSpPr>
            <a:spLocks noGrp="1"/>
          </p:cNvSpPr>
          <p:nvPr>
            <p:ph type="dt" sz="half" idx="10"/>
          </p:nvPr>
        </p:nvSpPr>
        <p:spPr/>
        <p:txBody>
          <a:bodyPr/>
          <a:lstStyle>
            <a:lvl1pPr>
              <a:defRPr/>
            </a:lvl1pPr>
          </a:lstStyle>
          <a:p>
            <a:pPr>
              <a:defRPr/>
            </a:pPr>
            <a:fld id="{EAECA567-DDA3-47B3-8B46-15A1A8D08602}" type="datetimeFigureOut">
              <a:rPr lang="it-IT" altLang="it-IT"/>
              <a:pPr>
                <a:defRPr/>
              </a:pPr>
              <a:t>31/05/2021</a:t>
            </a:fld>
            <a:endParaRPr lang="it-IT" altLang="it-IT"/>
          </a:p>
        </p:txBody>
      </p:sp>
      <p:sp>
        <p:nvSpPr>
          <p:cNvPr id="5" name="Segnaposto piè di pagina 4">
            <a:extLst>
              <a:ext uri="{FF2B5EF4-FFF2-40B4-BE49-F238E27FC236}">
                <a16:creationId xmlns:a16="http://schemas.microsoft.com/office/drawing/2014/main" xmlns="" id="{2B8FEBA1-10C3-AB41-9656-759B01B4B16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12"/>
          </p:nvPr>
        </p:nvSpPr>
        <p:spPr/>
        <p:txBody>
          <a:bodyPr/>
          <a:lstStyle>
            <a:lvl1pPr>
              <a:defRPr/>
            </a:lvl1pPr>
          </a:lstStyle>
          <a:p>
            <a:fld id="{CF782C1A-A1F4-4328-A4E0-5D571393EEA9}" type="slidenum">
              <a:rPr lang="it-IT" altLang="it-IT"/>
              <a:pPr/>
              <a:t>‹N›</a:t>
            </a:fld>
            <a:endParaRPr lang="it-IT" altLang="it-IT"/>
          </a:p>
        </p:txBody>
      </p:sp>
    </p:spTree>
  </p:cSld>
  <p:clrMapOvr>
    <a:masterClrMapping/>
  </p:clrMapOvr>
  <p:transition spd="med" advTm="7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xmlns="" id="{0C18A80F-D2B3-F145-BD8D-1276374E6984}"/>
              </a:ext>
            </a:extLst>
          </p:cNvPr>
          <p:cNvSpPr>
            <a:spLocks noGrp="1"/>
          </p:cNvSpPr>
          <p:nvPr>
            <p:ph type="dt" sz="half" idx="10"/>
          </p:nvPr>
        </p:nvSpPr>
        <p:spPr/>
        <p:txBody>
          <a:bodyPr/>
          <a:lstStyle>
            <a:lvl1pPr>
              <a:defRPr/>
            </a:lvl1pPr>
          </a:lstStyle>
          <a:p>
            <a:pPr>
              <a:defRPr/>
            </a:pPr>
            <a:fld id="{BE3F0052-58E9-40FC-9ADB-023F513ED46B}" type="datetimeFigureOut">
              <a:rPr lang="it-IT" altLang="it-IT"/>
              <a:pPr>
                <a:defRPr/>
              </a:pPr>
              <a:t>31/05/2021</a:t>
            </a:fld>
            <a:endParaRPr lang="it-IT" altLang="it-IT"/>
          </a:p>
        </p:txBody>
      </p:sp>
      <p:sp>
        <p:nvSpPr>
          <p:cNvPr id="6" name="Segnaposto piè di pagina 4">
            <a:extLst>
              <a:ext uri="{FF2B5EF4-FFF2-40B4-BE49-F238E27FC236}">
                <a16:creationId xmlns:a16="http://schemas.microsoft.com/office/drawing/2014/main" xmlns="" id="{2B8FEBA1-10C3-AB41-9656-759B01B4B16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12"/>
          </p:nvPr>
        </p:nvSpPr>
        <p:spPr/>
        <p:txBody>
          <a:bodyPr/>
          <a:lstStyle>
            <a:lvl1pPr>
              <a:defRPr/>
            </a:lvl1pPr>
          </a:lstStyle>
          <a:p>
            <a:fld id="{D9B6B5A4-E237-4922-AE2D-A407C3D2F969}" type="slidenum">
              <a:rPr lang="it-IT" altLang="it-IT"/>
              <a:pPr/>
              <a:t>‹N›</a:t>
            </a:fld>
            <a:endParaRPr lang="it-IT" altLang="it-IT"/>
          </a:p>
        </p:txBody>
      </p:sp>
    </p:spTree>
  </p:cSld>
  <p:clrMapOvr>
    <a:masterClrMapping/>
  </p:clrMapOvr>
  <p:transition spd="med" advTm="7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xmlns="" id="{0C18A80F-D2B3-F145-BD8D-1276374E6984}"/>
              </a:ext>
            </a:extLst>
          </p:cNvPr>
          <p:cNvSpPr>
            <a:spLocks noGrp="1"/>
          </p:cNvSpPr>
          <p:nvPr>
            <p:ph type="dt" sz="half" idx="10"/>
          </p:nvPr>
        </p:nvSpPr>
        <p:spPr/>
        <p:txBody>
          <a:bodyPr/>
          <a:lstStyle>
            <a:lvl1pPr>
              <a:defRPr/>
            </a:lvl1pPr>
          </a:lstStyle>
          <a:p>
            <a:pPr>
              <a:defRPr/>
            </a:pPr>
            <a:fld id="{216323D2-7997-4CB2-B25A-776B925EC150}" type="datetimeFigureOut">
              <a:rPr lang="it-IT" altLang="it-IT"/>
              <a:pPr>
                <a:defRPr/>
              </a:pPr>
              <a:t>31/05/2021</a:t>
            </a:fld>
            <a:endParaRPr lang="it-IT" altLang="it-IT"/>
          </a:p>
        </p:txBody>
      </p:sp>
      <p:sp>
        <p:nvSpPr>
          <p:cNvPr id="8" name="Segnaposto piè di pagina 4">
            <a:extLst>
              <a:ext uri="{FF2B5EF4-FFF2-40B4-BE49-F238E27FC236}">
                <a16:creationId xmlns:a16="http://schemas.microsoft.com/office/drawing/2014/main" xmlns="" id="{2B8FEBA1-10C3-AB41-9656-759B01B4B165}"/>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12"/>
          </p:nvPr>
        </p:nvSpPr>
        <p:spPr/>
        <p:txBody>
          <a:bodyPr/>
          <a:lstStyle>
            <a:lvl1pPr>
              <a:defRPr/>
            </a:lvl1pPr>
          </a:lstStyle>
          <a:p>
            <a:fld id="{E83608F8-A002-4B10-A80C-4DCD02D0258A}" type="slidenum">
              <a:rPr lang="it-IT" altLang="it-IT"/>
              <a:pPr/>
              <a:t>‹N›</a:t>
            </a:fld>
            <a:endParaRPr lang="it-IT" altLang="it-IT"/>
          </a:p>
        </p:txBody>
      </p:sp>
    </p:spTree>
  </p:cSld>
  <p:clrMapOvr>
    <a:masterClrMapping/>
  </p:clrMapOvr>
  <p:transition spd="med" advTm="7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xmlns="" id="{0C18A80F-D2B3-F145-BD8D-1276374E6984}"/>
              </a:ext>
            </a:extLst>
          </p:cNvPr>
          <p:cNvSpPr>
            <a:spLocks noGrp="1"/>
          </p:cNvSpPr>
          <p:nvPr>
            <p:ph type="dt" sz="half" idx="10"/>
          </p:nvPr>
        </p:nvSpPr>
        <p:spPr/>
        <p:txBody>
          <a:bodyPr/>
          <a:lstStyle>
            <a:lvl1pPr>
              <a:defRPr/>
            </a:lvl1pPr>
          </a:lstStyle>
          <a:p>
            <a:pPr>
              <a:defRPr/>
            </a:pPr>
            <a:fld id="{D0F68DE7-793E-46F0-8BE5-10BDD215C794}" type="datetimeFigureOut">
              <a:rPr lang="it-IT" altLang="it-IT"/>
              <a:pPr>
                <a:defRPr/>
              </a:pPr>
              <a:t>31/05/2021</a:t>
            </a:fld>
            <a:endParaRPr lang="it-IT" altLang="it-IT"/>
          </a:p>
        </p:txBody>
      </p:sp>
      <p:sp>
        <p:nvSpPr>
          <p:cNvPr id="4" name="Segnaposto piè di pagina 4">
            <a:extLst>
              <a:ext uri="{FF2B5EF4-FFF2-40B4-BE49-F238E27FC236}">
                <a16:creationId xmlns:a16="http://schemas.microsoft.com/office/drawing/2014/main" xmlns="" id="{2B8FEBA1-10C3-AB41-9656-759B01B4B165}"/>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12"/>
          </p:nvPr>
        </p:nvSpPr>
        <p:spPr/>
        <p:txBody>
          <a:bodyPr/>
          <a:lstStyle>
            <a:lvl1pPr>
              <a:defRPr/>
            </a:lvl1pPr>
          </a:lstStyle>
          <a:p>
            <a:fld id="{F5D2F182-ED54-4F05-B5EF-08060C06E650}" type="slidenum">
              <a:rPr lang="it-IT" altLang="it-IT"/>
              <a:pPr/>
              <a:t>‹N›</a:t>
            </a:fld>
            <a:endParaRPr lang="it-IT" altLang="it-IT"/>
          </a:p>
        </p:txBody>
      </p:sp>
    </p:spTree>
  </p:cSld>
  <p:clrMapOvr>
    <a:masterClrMapping/>
  </p:clrMapOvr>
  <p:transition spd="med" advTm="7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xmlns="" id="{0C18A80F-D2B3-F145-BD8D-1276374E6984}"/>
              </a:ext>
            </a:extLst>
          </p:cNvPr>
          <p:cNvSpPr>
            <a:spLocks noGrp="1"/>
          </p:cNvSpPr>
          <p:nvPr>
            <p:ph type="dt" sz="half" idx="10"/>
          </p:nvPr>
        </p:nvSpPr>
        <p:spPr/>
        <p:txBody>
          <a:bodyPr/>
          <a:lstStyle>
            <a:lvl1pPr>
              <a:defRPr/>
            </a:lvl1pPr>
          </a:lstStyle>
          <a:p>
            <a:pPr>
              <a:defRPr/>
            </a:pPr>
            <a:fld id="{13235E39-8046-4DAF-B7EA-AB633DEA878E}" type="datetimeFigureOut">
              <a:rPr lang="it-IT" altLang="it-IT"/>
              <a:pPr>
                <a:defRPr/>
              </a:pPr>
              <a:t>31/05/2021</a:t>
            </a:fld>
            <a:endParaRPr lang="it-IT" altLang="it-IT"/>
          </a:p>
        </p:txBody>
      </p:sp>
      <p:sp>
        <p:nvSpPr>
          <p:cNvPr id="3" name="Segnaposto piè di pagina 4">
            <a:extLst>
              <a:ext uri="{FF2B5EF4-FFF2-40B4-BE49-F238E27FC236}">
                <a16:creationId xmlns:a16="http://schemas.microsoft.com/office/drawing/2014/main" xmlns="" id="{2B8FEBA1-10C3-AB41-9656-759B01B4B165}"/>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12"/>
          </p:nvPr>
        </p:nvSpPr>
        <p:spPr/>
        <p:txBody>
          <a:bodyPr/>
          <a:lstStyle>
            <a:lvl1pPr>
              <a:defRPr/>
            </a:lvl1pPr>
          </a:lstStyle>
          <a:p>
            <a:fld id="{DA56F19B-9DBA-4FB6-A78A-7E25875288AE}" type="slidenum">
              <a:rPr lang="it-IT" altLang="it-IT"/>
              <a:pPr/>
              <a:t>‹N›</a:t>
            </a:fld>
            <a:endParaRPr lang="it-IT" altLang="it-IT"/>
          </a:p>
        </p:txBody>
      </p:sp>
    </p:spTree>
  </p:cSld>
  <p:clrMapOvr>
    <a:masterClrMapping/>
  </p:clrMapOvr>
  <p:transition spd="med" advTm="7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xmlns="" id="{0C18A80F-D2B3-F145-BD8D-1276374E6984}"/>
              </a:ext>
            </a:extLst>
          </p:cNvPr>
          <p:cNvSpPr>
            <a:spLocks noGrp="1"/>
          </p:cNvSpPr>
          <p:nvPr>
            <p:ph type="dt" sz="half" idx="10"/>
          </p:nvPr>
        </p:nvSpPr>
        <p:spPr/>
        <p:txBody>
          <a:bodyPr/>
          <a:lstStyle>
            <a:lvl1pPr>
              <a:defRPr/>
            </a:lvl1pPr>
          </a:lstStyle>
          <a:p>
            <a:pPr>
              <a:defRPr/>
            </a:pPr>
            <a:fld id="{20EB76C3-0297-4BB2-A2F5-87975EAD8AB2}" type="datetimeFigureOut">
              <a:rPr lang="it-IT" altLang="it-IT"/>
              <a:pPr>
                <a:defRPr/>
              </a:pPr>
              <a:t>31/05/2021</a:t>
            </a:fld>
            <a:endParaRPr lang="it-IT" altLang="it-IT"/>
          </a:p>
        </p:txBody>
      </p:sp>
      <p:sp>
        <p:nvSpPr>
          <p:cNvPr id="6" name="Segnaposto piè di pagina 4">
            <a:extLst>
              <a:ext uri="{FF2B5EF4-FFF2-40B4-BE49-F238E27FC236}">
                <a16:creationId xmlns:a16="http://schemas.microsoft.com/office/drawing/2014/main" xmlns="" id="{2B8FEBA1-10C3-AB41-9656-759B01B4B16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12"/>
          </p:nvPr>
        </p:nvSpPr>
        <p:spPr/>
        <p:txBody>
          <a:bodyPr/>
          <a:lstStyle>
            <a:lvl1pPr>
              <a:defRPr/>
            </a:lvl1pPr>
          </a:lstStyle>
          <a:p>
            <a:fld id="{3779337F-6649-4939-BA21-66D60A0BAE2E}" type="slidenum">
              <a:rPr lang="it-IT" altLang="it-IT"/>
              <a:pPr/>
              <a:t>‹N›</a:t>
            </a:fld>
            <a:endParaRPr lang="it-IT" altLang="it-IT"/>
          </a:p>
        </p:txBody>
      </p:sp>
    </p:spTree>
  </p:cSld>
  <p:clrMapOvr>
    <a:masterClrMapping/>
  </p:clrMapOvr>
  <p:transition spd="med" advTm="7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xmlns="" id="{0C18A80F-D2B3-F145-BD8D-1276374E6984}"/>
              </a:ext>
            </a:extLst>
          </p:cNvPr>
          <p:cNvSpPr>
            <a:spLocks noGrp="1"/>
          </p:cNvSpPr>
          <p:nvPr>
            <p:ph type="dt" sz="half" idx="10"/>
          </p:nvPr>
        </p:nvSpPr>
        <p:spPr/>
        <p:txBody>
          <a:bodyPr/>
          <a:lstStyle>
            <a:lvl1pPr>
              <a:defRPr/>
            </a:lvl1pPr>
          </a:lstStyle>
          <a:p>
            <a:pPr>
              <a:defRPr/>
            </a:pPr>
            <a:fld id="{D59C13B5-E741-47FD-B146-92073EE77449}" type="datetimeFigureOut">
              <a:rPr lang="it-IT" altLang="it-IT"/>
              <a:pPr>
                <a:defRPr/>
              </a:pPr>
              <a:t>31/05/2021</a:t>
            </a:fld>
            <a:endParaRPr lang="it-IT" altLang="it-IT"/>
          </a:p>
        </p:txBody>
      </p:sp>
      <p:sp>
        <p:nvSpPr>
          <p:cNvPr id="6" name="Segnaposto piè di pagina 4">
            <a:extLst>
              <a:ext uri="{FF2B5EF4-FFF2-40B4-BE49-F238E27FC236}">
                <a16:creationId xmlns:a16="http://schemas.microsoft.com/office/drawing/2014/main" xmlns="" id="{2B8FEBA1-10C3-AB41-9656-759B01B4B16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12"/>
          </p:nvPr>
        </p:nvSpPr>
        <p:spPr/>
        <p:txBody>
          <a:bodyPr/>
          <a:lstStyle>
            <a:lvl1pPr>
              <a:defRPr/>
            </a:lvl1pPr>
          </a:lstStyle>
          <a:p>
            <a:fld id="{9F7C3076-229E-4334-8C4D-D122B88D50D6}" type="slidenum">
              <a:rPr lang="it-IT" altLang="it-IT"/>
              <a:pPr/>
              <a:t>‹N›</a:t>
            </a:fld>
            <a:endParaRPr lang="it-IT" altLang="it-IT"/>
          </a:p>
        </p:txBody>
      </p:sp>
    </p:spTree>
  </p:cSld>
  <p:clrMapOvr>
    <a:masterClrMapping/>
  </p:clrMapOvr>
  <p:transition spd="med" advTm="7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a:extLst>
              <a:ext uri="{FF2B5EF4-FFF2-40B4-BE49-F238E27FC236}">
                <a16:creationId xmlns:a16="http://schemas.microsoft.com/office/drawing/2014/main" xmlns="" id="{0C18A80F-D2B3-F145-BD8D-1276374E698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1356BF6D-D90C-46BA-B863-68EF98E5D725}" type="datetimeFigureOut">
              <a:rPr lang="it-IT" altLang="it-IT"/>
              <a:pPr>
                <a:defRPr/>
              </a:pPr>
              <a:t>31/05/2021</a:t>
            </a:fld>
            <a:endParaRPr lang="it-IT" altLang="it-IT"/>
          </a:p>
        </p:txBody>
      </p:sp>
      <p:sp>
        <p:nvSpPr>
          <p:cNvPr id="5" name="Segnaposto piè di pagina 4">
            <a:extLst>
              <a:ext uri="{FF2B5EF4-FFF2-40B4-BE49-F238E27FC236}">
                <a16:creationId xmlns:a16="http://schemas.microsoft.com/office/drawing/2014/main" xmlns="" id="{2B8FEBA1-10C3-AB41-9656-759B01B4B16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a:extLst>
              <a:ext uri="{FF2B5EF4-FFF2-40B4-BE49-F238E27FC236}">
                <a16:creationId xmlns:a16="http://schemas.microsoft.com/office/drawing/2014/main" xmlns="" id="{E2D23380-CA3D-AC41-AB5B-558C5329AC2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9760A39-F101-4A8C-8E92-7DD9E0CD5640}"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ransition spd="med" advTm="7000">
    <p:fade/>
  </p:transition>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ＭＳ Ｐゴシック"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anose="020B0600070205080204"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115888" y="444500"/>
            <a:ext cx="8229600" cy="522288"/>
          </a:xfrm>
          <a:prstGeom prst="rect">
            <a:avLst/>
          </a:prstGeom>
          <a:noFill/>
          <a:ln w="9525">
            <a:noFill/>
            <a:miter lim="800000"/>
            <a:headEnd/>
            <a:tailEnd/>
          </a:ln>
        </p:spPr>
        <p:txBody>
          <a:bodyPr vert="horz" wrap="square" lIns="121914" tIns="60957" rIns="121914" bIns="60957" numCol="1" anchor="b" anchorCtr="0" compatLnSpc="1">
            <a:prstTxWarp prst="textNoShape">
              <a:avLst/>
            </a:prstTxWarp>
          </a:bodyPr>
          <a:lstStyle/>
          <a:p>
            <a:pPr lvl="0"/>
            <a:r>
              <a:rPr lang="en-US" altLang="it-IT" smtClean="0"/>
              <a:t>Click to edit Master title style</a:t>
            </a:r>
          </a:p>
        </p:txBody>
      </p:sp>
      <p:sp>
        <p:nvSpPr>
          <p:cNvPr id="13315" name="Text Placeholder 2"/>
          <p:cNvSpPr>
            <a:spLocks noGrp="1"/>
          </p:cNvSpPr>
          <p:nvPr>
            <p:ph type="body" idx="1"/>
          </p:nvPr>
        </p:nvSpPr>
        <p:spPr bwMode="auto">
          <a:xfrm>
            <a:off x="115888" y="982663"/>
            <a:ext cx="5332412" cy="331787"/>
          </a:xfrm>
          <a:prstGeom prst="rect">
            <a:avLst/>
          </a:prstGeom>
          <a:noFill/>
          <a:ln w="9525">
            <a:noFill/>
            <a:miter lim="800000"/>
            <a:headEnd/>
            <a:tailEnd/>
          </a:ln>
        </p:spPr>
        <p:txBody>
          <a:bodyPr vert="horz" wrap="square" lIns="121914" tIns="60957" rIns="121914" bIns="60957" numCol="1" anchor="t" anchorCtr="0" compatLnSpc="1">
            <a:prstTxWarp prst="textNoShape">
              <a:avLst/>
            </a:prstTxWarp>
          </a:bodyPr>
          <a:lstStyle/>
          <a:p>
            <a:pPr lvl="0"/>
            <a:r>
              <a:rPr lang="en-US" altLang="it-IT" smtClean="0"/>
              <a:t>Click to edit Master text styles</a:t>
            </a:r>
          </a:p>
        </p:txBody>
      </p:sp>
      <p:sp>
        <p:nvSpPr>
          <p:cNvPr id="6" name="Slide Number Placeholder 5">
            <a:extLst>
              <a:ext uri="{FF2B5EF4-FFF2-40B4-BE49-F238E27FC236}">
                <a16:creationId xmlns:a16="http://schemas.microsoft.com/office/drawing/2014/main" xmlns="" id="{3EC6F733-C3AF-8043-99A2-099B53114B0F}"/>
              </a:ext>
            </a:extLst>
          </p:cNvPr>
          <p:cNvSpPr>
            <a:spLocks noGrp="1"/>
          </p:cNvSpPr>
          <p:nvPr>
            <p:ph type="sldNum" sz="quarter" idx="4"/>
          </p:nvPr>
        </p:nvSpPr>
        <p:spPr>
          <a:xfrm>
            <a:off x="8367713" y="6419850"/>
            <a:ext cx="625475" cy="366713"/>
          </a:xfrm>
          <a:prstGeom prst="rect">
            <a:avLst/>
          </a:prstGeom>
        </p:spPr>
        <p:txBody>
          <a:bodyPr vert="horz" wrap="square" lIns="121914" tIns="60957" rIns="121914" bIns="60957" numCol="1" anchor="ctr" anchorCtr="0" compatLnSpc="1">
            <a:prstTxWarp prst="textNoShape">
              <a:avLst/>
            </a:prstTxWarp>
          </a:bodyPr>
          <a:lstStyle>
            <a:lvl1pPr algn="r" eaLnBrk="1" hangingPunct="1">
              <a:defRPr sz="1300">
                <a:solidFill>
                  <a:srgbClr val="CCCCCC"/>
                </a:solidFill>
                <a:cs typeface="Arial" pitchFamily="34" charset="0"/>
              </a:defRPr>
            </a:lvl1pPr>
          </a:lstStyle>
          <a:p>
            <a:fld id="{A88C373A-5BA3-43E7-A11A-EFCD4650D6A2}" type="slidenum">
              <a:rPr lang="en-US" altLang="it-IT"/>
              <a:pPr/>
              <a:t>‹N›</a:t>
            </a:fld>
            <a:endParaRPr lang="en-US" altLang="it-IT"/>
          </a:p>
        </p:txBody>
      </p:sp>
      <p:cxnSp>
        <p:nvCxnSpPr>
          <p:cNvPr id="7" name="Straight Connector 6">
            <a:extLst>
              <a:ext uri="{FF2B5EF4-FFF2-40B4-BE49-F238E27FC236}">
                <a16:creationId xmlns:a16="http://schemas.microsoft.com/office/drawing/2014/main" xmlns="" id="{56BB1038-2F8F-8844-BD70-A231B5370260}"/>
              </a:ext>
            </a:extLst>
          </p:cNvPr>
          <p:cNvCxnSpPr/>
          <p:nvPr/>
        </p:nvCxnSpPr>
        <p:spPr>
          <a:xfrm>
            <a:off x="0" y="6419850"/>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ACB202D3-E71C-9A41-8CA7-8FF062B950BD}"/>
              </a:ext>
            </a:extLst>
          </p:cNvPr>
          <p:cNvCxnSpPr/>
          <p:nvPr/>
        </p:nvCxnSpPr>
        <p:spPr>
          <a:xfrm>
            <a:off x="204788" y="971550"/>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Lst>
  <p:txStyles>
    <p:titleStyle>
      <a:lvl1pPr algn="l" defTabSz="608013" rtl="0" eaLnBrk="0" fontAlgn="base" hangingPunct="0">
        <a:spcBef>
          <a:spcPct val="0"/>
        </a:spcBef>
        <a:spcAft>
          <a:spcPct val="0"/>
        </a:spcAft>
        <a:defRPr sz="2700" b="1" kern="1200">
          <a:solidFill>
            <a:schemeClr val="tx1"/>
          </a:solidFill>
          <a:latin typeface="Arial"/>
          <a:ea typeface="ＭＳ Ｐゴシック" panose="020B0600070205080204" pitchFamily="34" charset="-128"/>
          <a:cs typeface="Arial"/>
        </a:defRPr>
      </a:lvl1pPr>
      <a:lvl2pPr algn="l" defTabSz="608013" rtl="0" eaLnBrk="0" fontAlgn="base" hangingPunct="0">
        <a:spcBef>
          <a:spcPct val="0"/>
        </a:spcBef>
        <a:spcAft>
          <a:spcPct val="0"/>
        </a:spcAft>
        <a:defRPr sz="27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algn="l" defTabSz="608013" rtl="0" eaLnBrk="0" fontAlgn="base" hangingPunct="0">
        <a:spcBef>
          <a:spcPct val="0"/>
        </a:spcBef>
        <a:spcAft>
          <a:spcPct val="0"/>
        </a:spcAft>
        <a:defRPr sz="27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algn="l" defTabSz="608013" rtl="0" eaLnBrk="0" fontAlgn="base" hangingPunct="0">
        <a:spcBef>
          <a:spcPct val="0"/>
        </a:spcBef>
        <a:spcAft>
          <a:spcPct val="0"/>
        </a:spcAft>
        <a:defRPr sz="27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algn="l" defTabSz="608013" rtl="0" eaLnBrk="0" fontAlgn="base" hangingPunct="0">
        <a:spcBef>
          <a:spcPct val="0"/>
        </a:spcBef>
        <a:spcAft>
          <a:spcPct val="0"/>
        </a:spcAft>
        <a:defRPr sz="2700" b="1">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defTabSz="608013" rtl="0"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6pPr>
      <a:lvl7pPr marL="914400" algn="l" defTabSz="608013" rtl="0"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7pPr>
      <a:lvl8pPr marL="1371600" algn="l" defTabSz="608013" rtl="0"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8pPr>
      <a:lvl9pPr marL="1828800" algn="l" defTabSz="608013" rtl="0" fontAlgn="base">
        <a:spcBef>
          <a:spcPct val="0"/>
        </a:spcBef>
        <a:spcAft>
          <a:spcPct val="0"/>
        </a:spcAft>
        <a:defRPr sz="2700" b="1">
          <a:solidFill>
            <a:schemeClr val="tx1"/>
          </a:solidFill>
          <a:latin typeface="Arial" panose="020B0604020202020204" pitchFamily="34" charset="0"/>
          <a:cs typeface="Arial" panose="020B0604020202020204" pitchFamily="34" charset="0"/>
        </a:defRPr>
      </a:lvl9pPr>
    </p:titleStyle>
    <p:bodyStyle>
      <a:lvl1pPr marL="342900" indent="-342900" algn="l" defTabSz="608013" rtl="0" eaLnBrk="0" fontAlgn="base" hangingPunct="0">
        <a:spcBef>
          <a:spcPct val="20000"/>
        </a:spcBef>
        <a:spcAft>
          <a:spcPct val="0"/>
        </a:spcAft>
        <a:buFont typeface="Arial" pitchFamily="34" charset="0"/>
        <a:defRPr sz="1300" kern="1200">
          <a:solidFill>
            <a:schemeClr val="tx1"/>
          </a:solidFill>
          <a:latin typeface="Arial"/>
          <a:ea typeface="ＭＳ Ｐゴシック" panose="020B0600070205080204" pitchFamily="34" charset="-128"/>
          <a:cs typeface="Arial"/>
        </a:defRPr>
      </a:lvl1pPr>
      <a:lvl2pPr marL="989013" indent="-379413" algn="l" defTabSz="608013" rtl="0" eaLnBrk="0" fontAlgn="base" hangingPunct="0">
        <a:spcBef>
          <a:spcPct val="20000"/>
        </a:spcBef>
        <a:spcAft>
          <a:spcPct val="0"/>
        </a:spcAft>
        <a:buFont typeface="Arial" pitchFamily="34" charset="0"/>
        <a:buChar char="–"/>
        <a:defRPr sz="3700" kern="1200">
          <a:solidFill>
            <a:schemeClr val="tx1"/>
          </a:solidFill>
          <a:latin typeface="+mn-lt"/>
          <a:ea typeface="Arial" charset="0"/>
          <a:cs typeface="Arial" panose="020B0604020202020204" pitchFamily="34" charset="0"/>
        </a:defRPr>
      </a:lvl2pPr>
      <a:lvl3pPr marL="1522413" indent="-303213" algn="l" defTabSz="608013" rtl="0" eaLnBrk="0" fontAlgn="base" hangingPunct="0">
        <a:spcBef>
          <a:spcPct val="20000"/>
        </a:spcBef>
        <a:spcAft>
          <a:spcPct val="0"/>
        </a:spcAft>
        <a:buFont typeface="Arial" pitchFamily="34" charset="0"/>
        <a:buChar char="•"/>
        <a:defRPr sz="3200" kern="1200">
          <a:solidFill>
            <a:schemeClr val="tx1"/>
          </a:solidFill>
          <a:latin typeface="+mn-lt"/>
          <a:ea typeface="Arial" charset="0"/>
          <a:cs typeface="Arial" panose="020B0604020202020204" pitchFamily="34" charset="0"/>
        </a:defRPr>
      </a:lvl3pPr>
      <a:lvl4pPr marL="2132013" indent="-303213" algn="l" defTabSz="608013" rtl="0" eaLnBrk="0" fontAlgn="base" hangingPunct="0">
        <a:spcBef>
          <a:spcPct val="20000"/>
        </a:spcBef>
        <a:spcAft>
          <a:spcPct val="0"/>
        </a:spcAft>
        <a:buFont typeface="Arial" pitchFamily="34" charset="0"/>
        <a:buChar char="–"/>
        <a:defRPr sz="2700" kern="1200">
          <a:solidFill>
            <a:schemeClr val="tx1"/>
          </a:solidFill>
          <a:latin typeface="+mn-lt"/>
          <a:ea typeface="Arial" charset="0"/>
          <a:cs typeface="Arial" panose="020B0604020202020204" pitchFamily="34" charset="0"/>
        </a:defRPr>
      </a:lvl4pPr>
      <a:lvl5pPr marL="2741613" indent="-303213" algn="l" defTabSz="608013" rtl="0" eaLnBrk="0" fontAlgn="base" hangingPunct="0">
        <a:spcBef>
          <a:spcPct val="20000"/>
        </a:spcBef>
        <a:spcAft>
          <a:spcPct val="0"/>
        </a:spcAft>
        <a:buFont typeface="Arial" pitchFamily="34" charset="0"/>
        <a:buChar char="»"/>
        <a:defRPr sz="2700" kern="1200">
          <a:solidFill>
            <a:schemeClr val="tx1"/>
          </a:solidFill>
          <a:latin typeface="+mn-lt"/>
          <a:ea typeface="Arial" charset="0"/>
          <a:cs typeface="Arial" panose="020B0604020202020204" pitchFamily="34" charset="0"/>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t>Fare clic per modificare stile</a:t>
            </a:r>
          </a:p>
        </p:txBody>
      </p:sp>
      <p:sp>
        <p:nvSpPr>
          <p:cNvPr id="18435"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Date Placeholder 3">
            <a:extLst>
              <a:ext uri="{FF2B5EF4-FFF2-40B4-BE49-F238E27FC236}">
                <a16:creationId xmlns:a16="http://schemas.microsoft.com/office/drawing/2014/main" xmlns="" id="{A469EC90-A931-3348-9342-97FFFF2CC8E5}"/>
              </a:ext>
            </a:extLst>
          </p:cNvPr>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eaLnBrk="1" hangingPunct="1">
              <a:defRPr sz="1200">
                <a:solidFill>
                  <a:schemeClr val="bg1"/>
                </a:solidFill>
                <a:latin typeface="Arial" pitchFamily="-1" charset="0"/>
                <a:ea typeface="ＭＳ Ｐゴシック" pitchFamily="-1" charset="-128"/>
                <a:cs typeface="ＭＳ Ｐゴシック" pitchFamily="-1" charset="-128"/>
              </a:defRPr>
            </a:lvl1pPr>
          </a:lstStyle>
          <a:p>
            <a:pPr>
              <a:defRPr/>
            </a:pPr>
            <a:endParaRPr lang="it-IT"/>
          </a:p>
        </p:txBody>
      </p:sp>
      <p:sp>
        <p:nvSpPr>
          <p:cNvPr id="5" name="Footer Placeholder 4">
            <a:extLst>
              <a:ext uri="{FF2B5EF4-FFF2-40B4-BE49-F238E27FC236}">
                <a16:creationId xmlns:a16="http://schemas.microsoft.com/office/drawing/2014/main" xmlns="" id="{C17C4E68-0916-604F-B234-069B01247914}"/>
              </a:ext>
            </a:extLst>
          </p:cNvPr>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eaLnBrk="1" hangingPunct="1">
              <a:defRPr sz="1200">
                <a:solidFill>
                  <a:schemeClr val="bg1"/>
                </a:solidFill>
                <a:latin typeface="Arial" pitchFamily="-1" charset="0"/>
                <a:ea typeface="ＭＳ Ｐゴシック" pitchFamily="-1" charset="-128"/>
                <a:cs typeface="ＭＳ Ｐゴシック" pitchFamily="-1" charset="-128"/>
              </a:defRPr>
            </a:lvl1pPr>
          </a:lstStyle>
          <a:p>
            <a:pPr>
              <a:defRPr/>
            </a:pPr>
            <a:endParaRPr lang="it-IT"/>
          </a:p>
        </p:txBody>
      </p:sp>
      <p:sp>
        <p:nvSpPr>
          <p:cNvPr id="6" name="Slide Number Placeholder 5">
            <a:extLst>
              <a:ext uri="{FF2B5EF4-FFF2-40B4-BE49-F238E27FC236}">
                <a16:creationId xmlns:a16="http://schemas.microsoft.com/office/drawing/2014/main" xmlns="" id="{5AB2E3F4-4A96-DC4C-9782-9EC483BE5E9D}"/>
              </a:ext>
            </a:extLst>
          </p:cNvPr>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3600">
                <a:solidFill>
                  <a:schemeClr val="bg1"/>
                </a:solidFill>
              </a:defRPr>
            </a:lvl1pPr>
          </a:lstStyle>
          <a:p>
            <a:fld id="{E77B541E-1F40-4B4F-B499-F1A9CA5B401A}"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4403"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398" r:id="rId13"/>
  </p:sldLayoutIdLst>
  <p:txStyles>
    <p:titleStyle>
      <a:lvl1pPr algn="ctr" rtl="0" eaLnBrk="0" fontAlgn="base" hangingPunct="0">
        <a:spcBef>
          <a:spcPct val="0"/>
        </a:spcBef>
        <a:spcAft>
          <a:spcPct val="0"/>
        </a:spcAft>
        <a:defRPr sz="4600" kern="1200">
          <a:solidFill>
            <a:schemeClr val="accent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600">
          <a:solidFill>
            <a:schemeClr val="accent1"/>
          </a:solidFill>
          <a:latin typeface="News Gothic MT"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600">
          <a:solidFill>
            <a:schemeClr val="accent1"/>
          </a:solidFill>
          <a:latin typeface="News Gothic MT"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600">
          <a:solidFill>
            <a:schemeClr val="accent1"/>
          </a:solidFill>
          <a:latin typeface="News Gothic MT"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600">
          <a:solidFill>
            <a:schemeClr val="accent1"/>
          </a:solidFill>
          <a:latin typeface="News Gothic MT" pitchFamily="-1" charset="0"/>
          <a:ea typeface="ＭＳ Ｐゴシック" pitchFamily="-1" charset="-128"/>
          <a:cs typeface="ＭＳ Ｐゴシック" pitchFamily="-1" charset="-128"/>
        </a:defRPr>
      </a:lvl5pPr>
      <a:lvl6pPr marL="457200" algn="ctr" rtl="0" fontAlgn="base">
        <a:spcBef>
          <a:spcPct val="0"/>
        </a:spcBef>
        <a:spcAft>
          <a:spcPct val="0"/>
        </a:spcAft>
        <a:defRPr sz="4600">
          <a:solidFill>
            <a:schemeClr val="accent1"/>
          </a:solidFill>
          <a:latin typeface="News Gothic MT" pitchFamily="-1" charset="0"/>
          <a:ea typeface="ＭＳ Ｐゴシック" pitchFamily="-1" charset="-128"/>
          <a:cs typeface="ＭＳ Ｐゴシック" pitchFamily="-1" charset="-128"/>
        </a:defRPr>
      </a:lvl6pPr>
      <a:lvl7pPr marL="914400" algn="ctr" rtl="0" fontAlgn="base">
        <a:spcBef>
          <a:spcPct val="0"/>
        </a:spcBef>
        <a:spcAft>
          <a:spcPct val="0"/>
        </a:spcAft>
        <a:defRPr sz="4600">
          <a:solidFill>
            <a:schemeClr val="accent1"/>
          </a:solidFill>
          <a:latin typeface="News Gothic MT" pitchFamily="-1" charset="0"/>
          <a:ea typeface="ＭＳ Ｐゴシック" pitchFamily="-1" charset="-128"/>
          <a:cs typeface="ＭＳ Ｐゴシック" pitchFamily="-1" charset="-128"/>
        </a:defRPr>
      </a:lvl7pPr>
      <a:lvl8pPr marL="1371600" algn="ctr" rtl="0" fontAlgn="base">
        <a:spcBef>
          <a:spcPct val="0"/>
        </a:spcBef>
        <a:spcAft>
          <a:spcPct val="0"/>
        </a:spcAft>
        <a:defRPr sz="4600">
          <a:solidFill>
            <a:schemeClr val="accent1"/>
          </a:solidFill>
          <a:latin typeface="News Gothic MT" pitchFamily="-1" charset="0"/>
          <a:ea typeface="ＭＳ Ｐゴシック" pitchFamily="-1" charset="-128"/>
          <a:cs typeface="ＭＳ Ｐゴシック" pitchFamily="-1" charset="-128"/>
        </a:defRPr>
      </a:lvl8pPr>
      <a:lvl9pPr marL="1828800" algn="ctr" rtl="0" fontAlgn="base">
        <a:spcBef>
          <a:spcPct val="0"/>
        </a:spcBef>
        <a:spcAft>
          <a:spcPct val="0"/>
        </a:spcAft>
        <a:defRPr sz="4600">
          <a:solidFill>
            <a:schemeClr val="accent1"/>
          </a:solidFill>
          <a:latin typeface="News Gothic MT" pitchFamily="-1" charset="0"/>
          <a:ea typeface="ＭＳ Ｐゴシック" pitchFamily="-1" charset="-128"/>
          <a:cs typeface="ＭＳ Ｐゴシック" pitchFamily="-1" charset="-128"/>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ＭＳ Ｐゴシック" pitchFamily="-1" charset="-128"/>
          <a:cs typeface="ＭＳ Ｐゴシック" pitchFamily="-1" charset="-128"/>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ＭＳ Ｐゴシック" pitchFamily="-1" charset="-128"/>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ＭＳ Ｐゴシック" pitchFamily="-1" charset="-128"/>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kern="1200">
          <a:solidFill>
            <a:srgbClr val="595959"/>
          </a:solidFill>
          <a:latin typeface="+mn-lt"/>
          <a:ea typeface="ＭＳ Ｐゴシック" pitchFamily="-1" charset="-128"/>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kern="1200">
          <a:solidFill>
            <a:srgbClr val="595959"/>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a:xfrm>
            <a:off x="457200" y="2636838"/>
            <a:ext cx="8229600" cy="1143000"/>
          </a:xfrm>
        </p:spPr>
        <p:txBody>
          <a:bodyPr/>
          <a:lstStyle/>
          <a:p>
            <a:r>
              <a:rPr lang="it-IT" smtClean="0"/>
              <a:t>Crisi epilettica e sincope</a:t>
            </a:r>
          </a:p>
        </p:txBody>
      </p:sp>
      <p:sp>
        <p:nvSpPr>
          <p:cNvPr id="33794" name="Sottotitolo 2"/>
          <p:cNvSpPr>
            <a:spLocks noGrp="1"/>
          </p:cNvSpPr>
          <p:nvPr/>
        </p:nvSpPr>
        <p:spPr bwMode="auto">
          <a:xfrm>
            <a:off x="714375" y="4724400"/>
            <a:ext cx="7715250" cy="1584325"/>
          </a:xfrm>
          <a:prstGeom prst="rect">
            <a:avLst/>
          </a:prstGeom>
          <a:noFill/>
          <a:ln w="9525">
            <a:noFill/>
            <a:miter lim="800000"/>
            <a:headEnd/>
            <a:tailEnd/>
          </a:ln>
        </p:spPr>
        <p:txBody>
          <a:bodyPr/>
          <a:lstStyle/>
          <a:p>
            <a:pPr algn="ctr" eaLnBrk="1" hangingPunct="1">
              <a:lnSpc>
                <a:spcPct val="90000"/>
              </a:lnSpc>
              <a:spcBef>
                <a:spcPts val="300"/>
              </a:spcBef>
              <a:buClr>
                <a:srgbClr val="6FB7D7"/>
              </a:buClr>
              <a:buSzPct val="110000"/>
              <a:buFont typeface="Wingdings 2" pitchFamily="18" charset="2"/>
              <a:buNone/>
            </a:pPr>
            <a:r>
              <a:rPr lang="it-IT" altLang="it-IT" sz="1400" i="1">
                <a:latin typeface="News Gothic MT" charset="0"/>
              </a:rPr>
              <a:t>Dott. Andrea Zini </a:t>
            </a:r>
          </a:p>
          <a:p>
            <a:pPr algn="ctr" eaLnBrk="1" hangingPunct="1">
              <a:lnSpc>
                <a:spcPct val="90000"/>
              </a:lnSpc>
              <a:spcBef>
                <a:spcPts val="300"/>
              </a:spcBef>
              <a:buClr>
                <a:srgbClr val="6FB7D7"/>
              </a:buClr>
              <a:buSzPct val="110000"/>
              <a:buFont typeface="Wingdings 2" pitchFamily="18" charset="2"/>
              <a:buNone/>
            </a:pPr>
            <a:r>
              <a:rPr lang="it-IT" altLang="it-IT" sz="1400" i="1">
                <a:latin typeface="News Gothic MT" charset="0"/>
              </a:rPr>
              <a:t>Direttore UOC Neurologia e Rete Stroke metropolitana </a:t>
            </a:r>
          </a:p>
          <a:p>
            <a:pPr algn="ctr" eaLnBrk="1" hangingPunct="1">
              <a:lnSpc>
                <a:spcPct val="90000"/>
              </a:lnSpc>
              <a:spcBef>
                <a:spcPts val="300"/>
              </a:spcBef>
              <a:buClr>
                <a:srgbClr val="6FB7D7"/>
              </a:buClr>
              <a:buSzPct val="110000"/>
              <a:buFont typeface="Wingdings 2" pitchFamily="18" charset="2"/>
              <a:buNone/>
            </a:pPr>
            <a:r>
              <a:rPr lang="it-IT" altLang="it-IT" sz="1400" i="1">
                <a:latin typeface="News Gothic MT" charset="0"/>
              </a:rPr>
              <a:t>Ospedale Maggiore</a:t>
            </a:r>
          </a:p>
          <a:p>
            <a:pPr algn="ctr" eaLnBrk="1" hangingPunct="1">
              <a:lnSpc>
                <a:spcPct val="90000"/>
              </a:lnSpc>
              <a:spcBef>
                <a:spcPts val="300"/>
              </a:spcBef>
              <a:buClr>
                <a:srgbClr val="6FB7D7"/>
              </a:buClr>
              <a:buSzPct val="110000"/>
              <a:buFont typeface="Wingdings 2" pitchFamily="18" charset="2"/>
              <a:buNone/>
            </a:pPr>
            <a:r>
              <a:rPr lang="it-IT" altLang="it-IT" sz="1400" i="1">
                <a:latin typeface="News Gothic MT" charset="0"/>
              </a:rPr>
              <a:t>IRCCS Istituto delle Scienze Neurologiche di Bologna</a:t>
            </a:r>
          </a:p>
          <a:p>
            <a:pPr algn="ctr" eaLnBrk="1" hangingPunct="1">
              <a:lnSpc>
                <a:spcPct val="90000"/>
              </a:lnSpc>
              <a:spcBef>
                <a:spcPts val="300"/>
              </a:spcBef>
              <a:buClr>
                <a:srgbClr val="6FB7D7"/>
              </a:buClr>
              <a:buSzPct val="110000"/>
              <a:buFont typeface="Wingdings 2" pitchFamily="18" charset="2"/>
              <a:buNone/>
            </a:pPr>
            <a:r>
              <a:rPr lang="it-IT" altLang="it-IT" sz="1400" i="1">
                <a:latin typeface="News Gothic MT" charset="0"/>
              </a:rPr>
              <a:t>AUSL Bologna</a:t>
            </a:r>
          </a:p>
        </p:txBody>
      </p:sp>
      <p:pic>
        <p:nvPicPr>
          <p:cNvPr id="33795" name="Immagine 8"/>
          <p:cNvPicPr>
            <a:picLocks noChangeAspect="1"/>
          </p:cNvPicPr>
          <p:nvPr/>
        </p:nvPicPr>
        <p:blipFill>
          <a:blip r:embed="rId2" cstate="print"/>
          <a:srcRect/>
          <a:stretch>
            <a:fillRect/>
          </a:stretch>
        </p:blipFill>
        <p:spPr bwMode="auto">
          <a:xfrm>
            <a:off x="1704975" y="5673725"/>
            <a:ext cx="5734050" cy="879475"/>
          </a:xfrm>
          <a:prstGeom prst="rect">
            <a:avLst/>
          </a:prstGeom>
          <a:noFill/>
          <a:ln w="9525">
            <a:noFill/>
            <a:miter lim="800000"/>
            <a:headEnd/>
            <a:tailEnd/>
          </a:ln>
        </p:spPr>
      </p:pic>
    </p:spTree>
  </p:cSld>
  <p:clrMapOvr>
    <a:masterClrMapping/>
  </p:clrMapOvr>
  <p:transition spd="med" advTm="7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olo 1"/>
          <p:cNvSpPr>
            <a:spLocks noGrp="1"/>
          </p:cNvSpPr>
          <p:nvPr>
            <p:ph type="title"/>
          </p:nvPr>
        </p:nvSpPr>
        <p:spPr>
          <a:xfrm>
            <a:off x="107950" y="549275"/>
            <a:ext cx="9036050" cy="1143000"/>
          </a:xfrm>
        </p:spPr>
        <p:txBody>
          <a:bodyPr/>
          <a:lstStyle/>
          <a:p>
            <a:r>
              <a:rPr lang="it-IT" altLang="it-IT" sz="3500" b="1" smtClean="0">
                <a:solidFill>
                  <a:srgbClr val="1460A8"/>
                </a:solidFill>
                <a:latin typeface="Avenir Light" charset="0"/>
              </a:rPr>
              <a:t>Come migliorare il potere diagnostico</a:t>
            </a:r>
          </a:p>
        </p:txBody>
      </p:sp>
      <p:sp>
        <p:nvSpPr>
          <p:cNvPr id="43010" name="Segnaposto contenuto 2"/>
          <p:cNvSpPr>
            <a:spLocks noGrp="1"/>
          </p:cNvSpPr>
          <p:nvPr>
            <p:ph idx="1"/>
          </p:nvPr>
        </p:nvSpPr>
        <p:spPr>
          <a:xfrm>
            <a:off x="827088" y="1484313"/>
            <a:ext cx="7772400" cy="4465637"/>
          </a:xfrm>
        </p:spPr>
        <p:txBody>
          <a:bodyPr/>
          <a:lstStyle/>
          <a:p>
            <a:r>
              <a:rPr lang="it-IT" altLang="it-IT" sz="2000" smtClean="0">
                <a:latin typeface="Avenir Light" charset="0"/>
              </a:rPr>
              <a:t>In caso di crisi, se l</a:t>
            </a:r>
            <a:r>
              <a:rPr lang="it-IT" altLang="en-US" sz="2000" smtClean="0">
                <a:latin typeface="Avenir Light" charset="0"/>
              </a:rPr>
              <a:t>’</a:t>
            </a:r>
            <a:r>
              <a:rPr lang="it-IT" altLang="it-IT" sz="2000" smtClean="0">
                <a:latin typeface="Avenir Light" charset="0"/>
              </a:rPr>
              <a:t>EEG di base non dà sufficienti informazioni per stabilire il tipo di crisi, è indispensabile eseguire </a:t>
            </a:r>
            <a:r>
              <a:rPr lang="it-IT" altLang="it-IT" sz="2000" smtClean="0">
                <a:solidFill>
                  <a:srgbClr val="800000"/>
                </a:solidFill>
                <a:latin typeface="Avenir Light" charset="0"/>
              </a:rPr>
              <a:t>EEG nel sonno </a:t>
            </a:r>
            <a:r>
              <a:rPr lang="it-IT" altLang="it-IT" sz="2000" smtClean="0">
                <a:latin typeface="Avenir Light" charset="0"/>
              </a:rPr>
              <a:t>o dopo privazione di sonno</a:t>
            </a:r>
          </a:p>
          <a:p>
            <a:endParaRPr lang="it-IT" altLang="it-IT" sz="2000" smtClean="0">
              <a:latin typeface="Avenir Light" charset="0"/>
            </a:endParaRPr>
          </a:p>
          <a:p>
            <a:r>
              <a:rPr lang="it-IT" altLang="it-IT" sz="2000" smtClean="0">
                <a:latin typeface="Avenir Light" charset="0"/>
              </a:rPr>
              <a:t>Fare sempre </a:t>
            </a:r>
            <a:r>
              <a:rPr lang="it-IT" altLang="it-IT" sz="2000" smtClean="0">
                <a:solidFill>
                  <a:srgbClr val="800000"/>
                </a:solidFill>
                <a:latin typeface="Avenir Light" charset="0"/>
              </a:rPr>
              <a:t>SLI e Iperventilazione</a:t>
            </a:r>
            <a:r>
              <a:rPr lang="it-IT" altLang="it-IT" sz="2000" smtClean="0">
                <a:latin typeface="Avenir Light" charset="0"/>
              </a:rPr>
              <a:t>. Il ruolo di manovre di scatenemento mediante suggestione è controverso (falsi positivi)</a:t>
            </a:r>
          </a:p>
          <a:p>
            <a:endParaRPr lang="it-IT" altLang="it-IT" sz="2000" smtClean="0">
              <a:latin typeface="Avenir Light" charset="0"/>
            </a:endParaRPr>
          </a:p>
          <a:p>
            <a:r>
              <a:rPr lang="en-US" altLang="it-IT" sz="2000" smtClean="0">
                <a:latin typeface="Avenir Light" charset="0"/>
              </a:rPr>
              <a:t>Si possono usare </a:t>
            </a:r>
            <a:r>
              <a:rPr lang="en-US" altLang="it-IT" sz="2000" smtClean="0">
                <a:solidFill>
                  <a:srgbClr val="800000"/>
                </a:solidFill>
                <a:latin typeface="Avenir Light" charset="0"/>
              </a:rPr>
              <a:t>l</a:t>
            </a:r>
            <a:r>
              <a:rPr lang="en-US" altLang="en-US" sz="2000" smtClean="0">
                <a:solidFill>
                  <a:srgbClr val="800000"/>
                </a:solidFill>
                <a:latin typeface="Avenir Light" charset="0"/>
              </a:rPr>
              <a:t>’</a:t>
            </a:r>
            <a:r>
              <a:rPr lang="en-US" altLang="it-IT" sz="2000" smtClean="0">
                <a:solidFill>
                  <a:srgbClr val="800000"/>
                </a:solidFill>
                <a:latin typeface="Avenir Light" charset="0"/>
              </a:rPr>
              <a:t>EEG dinamico </a:t>
            </a:r>
            <a:r>
              <a:rPr lang="en-US" altLang="it-IT" sz="2000" smtClean="0">
                <a:latin typeface="Avenir Light" charset="0"/>
              </a:rPr>
              <a:t>o il </a:t>
            </a:r>
            <a:r>
              <a:rPr lang="en-US" altLang="it-IT" sz="2000" smtClean="0">
                <a:solidFill>
                  <a:srgbClr val="800000"/>
                </a:solidFill>
                <a:latin typeface="Avenir Light" charset="0"/>
              </a:rPr>
              <a:t>long-term video-EEG</a:t>
            </a:r>
            <a:r>
              <a:rPr lang="en-US" altLang="it-IT" sz="2000" smtClean="0">
                <a:latin typeface="Avenir Light" charset="0"/>
              </a:rPr>
              <a:t> recording in pazienti in cui permangono serie difficoltà diagnostiche anche dopo l</a:t>
            </a:r>
            <a:r>
              <a:rPr lang="en-US" altLang="en-US" sz="2000" smtClean="0">
                <a:latin typeface="Avenir Light" charset="0"/>
              </a:rPr>
              <a:t>’</a:t>
            </a:r>
            <a:r>
              <a:rPr lang="en-US" altLang="it-IT" sz="2000" smtClean="0">
                <a:latin typeface="Avenir Light" charset="0"/>
              </a:rPr>
              <a:t>EEG (in veglia e nel sonno) e una  valutazione clinica esperta</a:t>
            </a:r>
          </a:p>
          <a:p>
            <a:endParaRPr lang="en-US" altLang="it-IT" sz="2000" smtClean="0">
              <a:latin typeface="Avenir Light" charset="0"/>
            </a:endParaRPr>
          </a:p>
          <a:p>
            <a:r>
              <a:rPr lang="en-US" altLang="it-IT" sz="2000" smtClean="0">
                <a:solidFill>
                  <a:srgbClr val="800000"/>
                </a:solidFill>
                <a:latin typeface="Avenir Light" charset="0"/>
              </a:rPr>
              <a:t>Dopo una prima crisi, la presenza di attività epilettiformi all</a:t>
            </a:r>
            <a:r>
              <a:rPr lang="en-US" altLang="en-US" sz="2000" smtClean="0">
                <a:solidFill>
                  <a:srgbClr val="800000"/>
                </a:solidFill>
                <a:latin typeface="Avenir Light" charset="0"/>
              </a:rPr>
              <a:t>’</a:t>
            </a:r>
            <a:r>
              <a:rPr lang="en-US" altLang="it-IT" sz="2000" smtClean="0">
                <a:solidFill>
                  <a:srgbClr val="800000"/>
                </a:solidFill>
                <a:latin typeface="Avenir Light" charset="0"/>
              </a:rPr>
              <a:t>EEG può essere utilizzato per calcolare il rischio di ricorrenza</a:t>
            </a:r>
            <a:endParaRPr lang="it-IT" altLang="it-IT" sz="2000" smtClean="0">
              <a:solidFill>
                <a:srgbClr val="800000"/>
              </a:solidFill>
              <a:latin typeface="Avenir Light"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5105400" y="619125"/>
            <a:ext cx="3810000" cy="1277938"/>
          </a:xfrm>
        </p:spPr>
        <p:txBody>
          <a:bodyPr lIns="45715" tIns="45715" rIns="45715" bIns="45715"/>
          <a:lstStyle/>
          <a:p>
            <a:r>
              <a:rPr lang="it-IT" altLang="it-IT" sz="1900" b="1" smtClean="0"/>
              <a:t>RISCHIO DI RICORRENZA dopo una prima, seconda o terza crisi</a:t>
            </a:r>
          </a:p>
        </p:txBody>
      </p:sp>
      <p:graphicFrame>
        <p:nvGraphicFramePr>
          <p:cNvPr id="44034" name="Object 2"/>
          <p:cNvGraphicFramePr>
            <a:graphicFrameLocks noChangeAspect="1"/>
          </p:cNvGraphicFramePr>
          <p:nvPr>
            <p:ph idx="4294967295"/>
          </p:nvPr>
        </p:nvGraphicFramePr>
        <p:xfrm>
          <a:off x="5049838" y="1897063"/>
          <a:ext cx="3963987" cy="2198687"/>
        </p:xfrm>
        <a:graphic>
          <a:graphicData uri="http://schemas.openxmlformats.org/presentationml/2006/ole">
            <p:oleObj spid="_x0000_s44034" name="Immagine bitmap" r:id="rId4" imgW="4656103" imgH="3375484" progId="Paint.Picture">
              <p:embed/>
            </p:oleObj>
          </a:graphicData>
        </a:graphic>
      </p:graphicFrame>
      <p:sp>
        <p:nvSpPr>
          <p:cNvPr id="44035" name="Text Box 4"/>
          <p:cNvSpPr txBox="1">
            <a:spLocks noChangeArrowheads="1"/>
          </p:cNvSpPr>
          <p:nvPr/>
        </p:nvSpPr>
        <p:spPr bwMode="auto">
          <a:xfrm>
            <a:off x="7292975" y="6237288"/>
            <a:ext cx="2895600" cy="307975"/>
          </a:xfrm>
          <a:prstGeom prst="rect">
            <a:avLst/>
          </a:prstGeom>
          <a:noFill/>
          <a:ln w="9525">
            <a:noFill/>
            <a:miter lim="800000"/>
            <a:headEnd/>
            <a:tailEnd/>
          </a:ln>
        </p:spPr>
        <p:txBody>
          <a:bodyPr lIns="91428" tIns="45715" rIns="91428" bIns="45715">
            <a:spAutoFit/>
          </a:bodyPr>
          <a:lstStyle/>
          <a:p>
            <a:r>
              <a:rPr lang="it-IT" altLang="it-IT" sz="1400">
                <a:solidFill>
                  <a:srgbClr val="002060"/>
                </a:solidFill>
              </a:rPr>
              <a:t>Hauser et al, 1998</a:t>
            </a:r>
          </a:p>
        </p:txBody>
      </p:sp>
      <p:sp>
        <p:nvSpPr>
          <p:cNvPr id="44036" name="Text Box 6"/>
          <p:cNvSpPr txBox="1">
            <a:spLocks noChangeArrowheads="1"/>
          </p:cNvSpPr>
          <p:nvPr/>
        </p:nvSpPr>
        <p:spPr bwMode="auto">
          <a:xfrm>
            <a:off x="179388" y="4114800"/>
            <a:ext cx="4648200" cy="1938338"/>
          </a:xfrm>
          <a:prstGeom prst="rect">
            <a:avLst/>
          </a:prstGeom>
          <a:noFill/>
          <a:ln w="9525">
            <a:noFill/>
            <a:miter lim="800000"/>
            <a:headEnd/>
            <a:tailEnd/>
          </a:ln>
        </p:spPr>
        <p:txBody>
          <a:bodyPr lIns="91428" tIns="45715" rIns="91428" bIns="45715">
            <a:spAutoFit/>
          </a:bodyPr>
          <a:lstStyle/>
          <a:p>
            <a:pPr>
              <a:spcBef>
                <a:spcPct val="20000"/>
              </a:spcBef>
            </a:pPr>
            <a:r>
              <a:rPr lang="it-IT" altLang="it-IT" sz="2400">
                <a:solidFill>
                  <a:srgbClr val="FF0000"/>
                </a:solidFill>
                <a:latin typeface="Gill Sans MT" pitchFamily="34" charset="0"/>
              </a:rPr>
              <a:t>Eziologia + EEG</a:t>
            </a:r>
            <a:r>
              <a:rPr lang="it-IT" altLang="it-IT" sz="2400">
                <a:latin typeface="Gill Sans MT" pitchFamily="34" charset="0"/>
              </a:rPr>
              <a:t>	</a:t>
            </a:r>
            <a:r>
              <a:rPr lang="it-IT" altLang="it-IT">
                <a:latin typeface="Gill Sans MT" pitchFamily="34" charset="0"/>
              </a:rPr>
              <a:t>	</a:t>
            </a:r>
          </a:p>
          <a:p>
            <a:pPr>
              <a:spcBef>
                <a:spcPct val="20000"/>
              </a:spcBef>
            </a:pPr>
            <a:r>
              <a:rPr lang="it-IT" altLang="it-IT" sz="2000">
                <a:latin typeface="Gill Sans MT" pitchFamily="34" charset="0"/>
              </a:rPr>
              <a:t>Idiopatica + EEG norm:      24% (19-29) Idiopatica + EEG anorm:   48% (40-55)</a:t>
            </a:r>
          </a:p>
          <a:p>
            <a:pPr>
              <a:spcBef>
                <a:spcPct val="20000"/>
              </a:spcBef>
            </a:pPr>
            <a:r>
              <a:rPr lang="it-IT" altLang="it-IT" sz="2000">
                <a:latin typeface="Gill Sans MT" pitchFamily="34" charset="0"/>
              </a:rPr>
              <a:t>Sint remota + EEG norm:  48% (34-62) </a:t>
            </a:r>
          </a:p>
          <a:p>
            <a:pPr>
              <a:spcBef>
                <a:spcPct val="20000"/>
              </a:spcBef>
            </a:pPr>
            <a:r>
              <a:rPr lang="it-IT" altLang="it-IT" sz="2000">
                <a:latin typeface="Gill Sans MT" pitchFamily="34" charset="0"/>
              </a:rPr>
              <a:t>Sint remota + EEG anorm: 65% (55-76</a:t>
            </a:r>
            <a:r>
              <a:rPr lang="it-IT" altLang="it-IT" sz="2000">
                <a:latin typeface="Arial Black" pitchFamily="34" charset="0"/>
              </a:rPr>
              <a:t>)</a:t>
            </a:r>
            <a:endParaRPr lang="it-IT" altLang="it-IT" sz="2000"/>
          </a:p>
        </p:txBody>
      </p:sp>
      <p:sp>
        <p:nvSpPr>
          <p:cNvPr id="44037" name="Text Box 7"/>
          <p:cNvSpPr txBox="1">
            <a:spLocks noChangeArrowheads="1"/>
          </p:cNvSpPr>
          <p:nvPr/>
        </p:nvSpPr>
        <p:spPr bwMode="auto">
          <a:xfrm>
            <a:off x="179388" y="895350"/>
            <a:ext cx="4113212" cy="1016000"/>
          </a:xfrm>
          <a:prstGeom prst="rect">
            <a:avLst/>
          </a:prstGeom>
          <a:noFill/>
          <a:ln w="9525">
            <a:noFill/>
            <a:miter lim="800000"/>
            <a:headEnd/>
            <a:tailEnd/>
          </a:ln>
        </p:spPr>
        <p:txBody>
          <a:bodyPr lIns="91428" tIns="45715" rIns="91428" bIns="45715">
            <a:spAutoFit/>
          </a:bodyPr>
          <a:lstStyle/>
          <a:p>
            <a:pPr algn="ctr">
              <a:spcBef>
                <a:spcPct val="50000"/>
              </a:spcBef>
            </a:pPr>
            <a:r>
              <a:rPr lang="it-IT" altLang="it-IT" sz="2000" b="1"/>
              <a:t>PREDITTORI DI RICORRENZA nei 2 anni successivi alla prima crisi (meta-analisi</a:t>
            </a:r>
            <a:r>
              <a:rPr lang="it-IT" altLang="it-IT" sz="2000" b="1">
                <a:latin typeface="Gill Sans MT" pitchFamily="34" charset="0"/>
              </a:rPr>
              <a:t>)</a:t>
            </a:r>
          </a:p>
        </p:txBody>
      </p:sp>
      <p:sp>
        <p:nvSpPr>
          <p:cNvPr id="44038" name="Text Box 8"/>
          <p:cNvSpPr txBox="1">
            <a:spLocks noChangeArrowheads="1"/>
          </p:cNvSpPr>
          <p:nvPr/>
        </p:nvSpPr>
        <p:spPr bwMode="auto">
          <a:xfrm>
            <a:off x="179388" y="2822575"/>
            <a:ext cx="4849812" cy="1139825"/>
          </a:xfrm>
          <a:prstGeom prst="rect">
            <a:avLst/>
          </a:prstGeom>
          <a:noFill/>
          <a:ln w="9525">
            <a:noFill/>
            <a:miter lim="800000"/>
            <a:headEnd/>
            <a:tailEnd/>
          </a:ln>
        </p:spPr>
        <p:txBody>
          <a:bodyPr lIns="91428" tIns="45715" rIns="91428" bIns="45715">
            <a:spAutoFit/>
          </a:bodyPr>
          <a:lstStyle/>
          <a:p>
            <a:pPr>
              <a:spcBef>
                <a:spcPct val="20000"/>
              </a:spcBef>
            </a:pPr>
            <a:r>
              <a:rPr lang="it-IT" altLang="it-IT" sz="2000">
                <a:latin typeface="Gill Sans MT" pitchFamily="34" charset="0"/>
              </a:rPr>
              <a:t>Bambini                54% (CI % 51-57%)</a:t>
            </a:r>
          </a:p>
          <a:p>
            <a:pPr>
              <a:spcBef>
                <a:spcPct val="20000"/>
              </a:spcBef>
            </a:pPr>
            <a:r>
              <a:rPr lang="it-IT" altLang="it-IT" sz="2000">
                <a:latin typeface="Gill Sans MT" pitchFamily="34" charset="0"/>
              </a:rPr>
              <a:t>Adulti                    43% (CI 95% 38-47%)</a:t>
            </a:r>
          </a:p>
          <a:p>
            <a:pPr>
              <a:spcBef>
                <a:spcPct val="20000"/>
              </a:spcBef>
            </a:pPr>
            <a:r>
              <a:rPr lang="it-IT" altLang="it-IT" sz="2000">
                <a:latin typeface="Gill Sans MT" pitchFamily="34" charset="0"/>
              </a:rPr>
              <a:t>Adulti &amp; bambini   47% (CI 95% 44-50%)</a:t>
            </a:r>
          </a:p>
        </p:txBody>
      </p:sp>
      <p:sp>
        <p:nvSpPr>
          <p:cNvPr id="44039" name="Text Box 9"/>
          <p:cNvSpPr txBox="1">
            <a:spLocks noChangeArrowheads="1"/>
          </p:cNvSpPr>
          <p:nvPr/>
        </p:nvSpPr>
        <p:spPr bwMode="auto">
          <a:xfrm>
            <a:off x="179388" y="6289675"/>
            <a:ext cx="4418012" cy="307975"/>
          </a:xfrm>
          <a:prstGeom prst="rect">
            <a:avLst/>
          </a:prstGeom>
          <a:noFill/>
          <a:ln w="9525">
            <a:noFill/>
            <a:miter lim="800000"/>
            <a:headEnd/>
            <a:tailEnd/>
          </a:ln>
        </p:spPr>
        <p:txBody>
          <a:bodyPr lIns="91428" tIns="45715" rIns="91428" bIns="45715">
            <a:spAutoFit/>
          </a:bodyPr>
          <a:lstStyle/>
          <a:p>
            <a:pPr>
              <a:spcBef>
                <a:spcPct val="50000"/>
              </a:spcBef>
            </a:pPr>
            <a:r>
              <a:rPr lang="it-IT" altLang="it-IT" sz="1400">
                <a:solidFill>
                  <a:srgbClr val="002060"/>
                </a:solidFill>
              </a:rPr>
              <a:t>Fonte: Berg &amp; Shinnar, 1991</a:t>
            </a:r>
          </a:p>
        </p:txBody>
      </p:sp>
      <p:sp>
        <p:nvSpPr>
          <p:cNvPr id="44040" name="Text Box 10"/>
          <p:cNvSpPr txBox="1">
            <a:spLocks noChangeArrowheads="1"/>
          </p:cNvSpPr>
          <p:nvPr/>
        </p:nvSpPr>
        <p:spPr bwMode="auto">
          <a:xfrm>
            <a:off x="179388" y="2360613"/>
            <a:ext cx="4495800" cy="461962"/>
          </a:xfrm>
          <a:prstGeom prst="rect">
            <a:avLst/>
          </a:prstGeom>
          <a:noFill/>
          <a:ln w="9525">
            <a:noFill/>
            <a:miter lim="800000"/>
            <a:headEnd/>
            <a:tailEnd/>
          </a:ln>
        </p:spPr>
        <p:txBody>
          <a:bodyPr lIns="91428" tIns="45715" rIns="91428" bIns="45715">
            <a:spAutoFit/>
          </a:bodyPr>
          <a:lstStyle/>
          <a:p>
            <a:pPr>
              <a:spcBef>
                <a:spcPct val="50000"/>
              </a:spcBef>
            </a:pPr>
            <a:r>
              <a:rPr lang="it-IT" altLang="it-IT" sz="2400">
                <a:solidFill>
                  <a:srgbClr val="FF0000"/>
                </a:solidFill>
              </a:rPr>
              <a:t>A 2 anni: 42% (IC 95% 39-44)</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a:extLst>
              <a:ext uri="{FF2B5EF4-FFF2-40B4-BE49-F238E27FC236}">
                <a16:creationId xmlns:a16="http://schemas.microsoft.com/office/drawing/2014/main" xmlns="" id="{A168DB5D-CC99-9940-AA1B-C5E54EDA22A0}"/>
              </a:ext>
            </a:extLst>
          </p:cNvPr>
          <p:cNvSpPr>
            <a:spLocks noGrp="1"/>
          </p:cNvSpPr>
          <p:nvPr>
            <p:ph type="title"/>
          </p:nvPr>
        </p:nvSpPr>
        <p:spPr>
          <a:xfrm>
            <a:off x="457200" y="2857500"/>
            <a:ext cx="8229600" cy="1143000"/>
          </a:xfrm>
          <a:solidFill>
            <a:srgbClr val="AEB795"/>
          </a:solidFill>
          <a:ln w="38100" cap="flat">
            <a:solidFill>
              <a:schemeClr val="bg1"/>
            </a:solidFill>
          </a:ln>
          <a:effectLst>
            <a:outerShdw blurRad="40000" dist="20000" dir="5400000" rotWithShape="0">
              <a:srgbClr val="000000">
                <a:alpha val="37999"/>
              </a:srgbClr>
            </a:outerShdw>
          </a:effectLst>
        </p:spPr>
        <p:txBody>
          <a:bodyPr/>
          <a:lstStyle/>
          <a:p>
            <a:pPr>
              <a:defRPr/>
            </a:pPr>
            <a:r>
              <a:rPr lang="it-IT" b="1">
                <a:solidFill>
                  <a:srgbClr val="1460A8"/>
                </a:solidFill>
                <a:latin typeface="Avenir Light"/>
                <a:ea typeface="MS PGothic" charset="0"/>
                <a:cs typeface="Avenir Light"/>
              </a:rPr>
              <a:t>Ruolo del neuroimaging</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olo 1"/>
          <p:cNvSpPr>
            <a:spLocks noGrp="1"/>
          </p:cNvSpPr>
          <p:nvPr>
            <p:ph type="ctrTitle"/>
          </p:nvPr>
        </p:nvSpPr>
        <p:spPr>
          <a:xfrm>
            <a:off x="827088" y="517525"/>
            <a:ext cx="7772400" cy="750888"/>
          </a:xfrm>
        </p:spPr>
        <p:txBody>
          <a:bodyPr/>
          <a:lstStyle/>
          <a:p>
            <a:r>
              <a:rPr lang="it-IT" altLang="it-IT" sz="3600" b="1" smtClean="0">
                <a:solidFill>
                  <a:srgbClr val="1460A8"/>
                </a:solidFill>
                <a:latin typeface="Avenir Light" charset="0"/>
              </a:rPr>
              <a:t>LG NICE: Neuroradiologia</a:t>
            </a:r>
          </a:p>
        </p:txBody>
      </p:sp>
      <p:sp>
        <p:nvSpPr>
          <p:cNvPr id="47106" name="Sottotitolo 2"/>
          <p:cNvSpPr>
            <a:spLocks noGrp="1"/>
          </p:cNvSpPr>
          <p:nvPr>
            <p:ph type="subTitle" idx="1"/>
          </p:nvPr>
        </p:nvSpPr>
        <p:spPr>
          <a:xfrm>
            <a:off x="684213" y="1484313"/>
            <a:ext cx="7848600" cy="4176712"/>
          </a:xfrm>
        </p:spPr>
        <p:txBody>
          <a:bodyPr/>
          <a:lstStyle/>
          <a:p>
            <a:endParaRPr lang="it-IT" altLang="it-IT" sz="1800" smtClean="0">
              <a:solidFill>
                <a:schemeClr val="tx1"/>
              </a:solidFill>
              <a:latin typeface="Avenir Light" charset="0"/>
            </a:endParaRPr>
          </a:p>
          <a:p>
            <a:pPr algn="l"/>
            <a:r>
              <a:rPr lang="en-US" altLang="it-IT" sz="1800" smtClean="0">
                <a:solidFill>
                  <a:srgbClr val="FF0000"/>
                </a:solidFill>
                <a:latin typeface="Avenir Light" charset="0"/>
              </a:rPr>
              <a:t>31. </a:t>
            </a:r>
            <a:r>
              <a:rPr lang="en-US" altLang="it-IT" sz="1800" smtClean="0">
                <a:solidFill>
                  <a:schemeClr val="tx1"/>
                </a:solidFill>
                <a:latin typeface="Avenir Light" charset="0"/>
              </a:rPr>
              <a:t>La RM cerebrale è l</a:t>
            </a:r>
            <a:r>
              <a:rPr lang="en-US" altLang="en-US" sz="1800" smtClean="0">
                <a:solidFill>
                  <a:schemeClr val="tx1"/>
                </a:solidFill>
                <a:latin typeface="Avenir Light" charset="0"/>
              </a:rPr>
              <a:t>’</a:t>
            </a:r>
            <a:r>
              <a:rPr lang="en-US" altLang="it-IT" sz="1800" smtClean="0">
                <a:solidFill>
                  <a:schemeClr val="tx1"/>
                </a:solidFill>
                <a:latin typeface="Avenir Light" charset="0"/>
              </a:rPr>
              <a:t>indagine di imaging di scelta nei pazienti con epilessia</a:t>
            </a:r>
          </a:p>
          <a:p>
            <a:pPr algn="l"/>
            <a:endParaRPr lang="en-US" altLang="it-IT" sz="1800" smtClean="0">
              <a:solidFill>
                <a:schemeClr val="tx1"/>
              </a:solidFill>
              <a:latin typeface="Avenir Light" charset="0"/>
            </a:endParaRPr>
          </a:p>
          <a:p>
            <a:pPr algn="l"/>
            <a:r>
              <a:rPr lang="en-US" altLang="it-IT" sz="1800" smtClean="0">
                <a:solidFill>
                  <a:srgbClr val="FF0000"/>
                </a:solidFill>
                <a:latin typeface="Avenir Light" charset="0"/>
              </a:rPr>
              <a:t>32.</a:t>
            </a:r>
            <a:r>
              <a:rPr lang="en-US" altLang="it-IT" sz="1800" smtClean="0">
                <a:solidFill>
                  <a:schemeClr val="tx1"/>
                </a:solidFill>
                <a:latin typeface="Avenir Light" charset="0"/>
              </a:rPr>
              <a:t> La RM cerebrale è particolarmente importante in coloro che:</a:t>
            </a:r>
          </a:p>
          <a:p>
            <a:pPr lvl="1" algn="l">
              <a:buFont typeface="Wingdings" pitchFamily="2" charset="2"/>
              <a:buChar char="v"/>
            </a:pPr>
            <a:r>
              <a:rPr lang="en-US" altLang="it-IT" sz="1800" smtClean="0">
                <a:solidFill>
                  <a:schemeClr val="tx1"/>
                </a:solidFill>
                <a:latin typeface="Avenir Light" charset="0"/>
              </a:rPr>
              <a:t>sviluppano l</a:t>
            </a:r>
            <a:r>
              <a:rPr lang="en-US" altLang="en-US" sz="1800" smtClean="0">
                <a:solidFill>
                  <a:schemeClr val="tx1"/>
                </a:solidFill>
                <a:latin typeface="Avenir Light" charset="0"/>
              </a:rPr>
              <a:t>’</a:t>
            </a:r>
            <a:r>
              <a:rPr lang="en-US" altLang="it-IT" sz="1800" smtClean="0">
                <a:solidFill>
                  <a:schemeClr val="tx1"/>
                </a:solidFill>
                <a:latin typeface="Avenir Light" charset="0"/>
              </a:rPr>
              <a:t>epilessia prima dei 2 anni di vita e in età adulta</a:t>
            </a:r>
          </a:p>
          <a:p>
            <a:pPr lvl="1" algn="l">
              <a:buFont typeface="Wingdings" pitchFamily="2" charset="2"/>
              <a:buChar char="v"/>
            </a:pPr>
            <a:r>
              <a:rPr lang="en-US" altLang="it-IT" sz="1800" smtClean="0">
                <a:solidFill>
                  <a:schemeClr val="tx1"/>
                </a:solidFill>
                <a:latin typeface="Avenir Light" charset="0"/>
              </a:rPr>
              <a:t>hanno una storia di origine focale delle crisi (a meno dell</a:t>
            </a:r>
            <a:r>
              <a:rPr lang="en-US" altLang="en-US" sz="1800" smtClean="0">
                <a:solidFill>
                  <a:schemeClr val="tx1"/>
                </a:solidFill>
                <a:latin typeface="Avenir Light" charset="0"/>
              </a:rPr>
              <a:t>’</a:t>
            </a:r>
            <a:r>
              <a:rPr lang="en-US" altLang="it-IT" sz="1800" smtClean="0">
                <a:solidFill>
                  <a:schemeClr val="tx1"/>
                </a:solidFill>
                <a:latin typeface="Avenir Light" charset="0"/>
              </a:rPr>
              <a:t>evidenza di una forma focale idiopatica benigna dell</a:t>
            </a:r>
            <a:r>
              <a:rPr lang="en-US" altLang="en-US" sz="1800" smtClean="0">
                <a:solidFill>
                  <a:schemeClr val="tx1"/>
                </a:solidFill>
                <a:latin typeface="Avenir Light" charset="0"/>
              </a:rPr>
              <a:t>’</a:t>
            </a:r>
            <a:r>
              <a:rPr lang="en-US" altLang="it-IT" sz="1800" smtClean="0">
                <a:solidFill>
                  <a:schemeClr val="tx1"/>
                </a:solidFill>
                <a:latin typeface="Avenir Light" charset="0"/>
              </a:rPr>
              <a:t>infanzia).</a:t>
            </a:r>
          </a:p>
          <a:p>
            <a:pPr lvl="1" algn="l">
              <a:buFont typeface="Wingdings" pitchFamily="2" charset="2"/>
              <a:buChar char="v"/>
            </a:pPr>
            <a:r>
              <a:rPr lang="en-US" altLang="it-IT" sz="1800" smtClean="0">
                <a:solidFill>
                  <a:schemeClr val="tx1"/>
                </a:solidFill>
                <a:latin typeface="Avenir Light" charset="0"/>
              </a:rPr>
              <a:t>continuano a fare crisi dopo una prima monoterapia</a:t>
            </a:r>
          </a:p>
          <a:p>
            <a:pPr lvl="1" algn="l"/>
            <a:endParaRPr lang="en-US" altLang="it-IT" sz="1800" smtClean="0">
              <a:solidFill>
                <a:schemeClr val="tx1"/>
              </a:solidFill>
              <a:latin typeface="Avenir Light" charset="0"/>
            </a:endParaRPr>
          </a:p>
          <a:p>
            <a:pPr algn="l"/>
            <a:r>
              <a:rPr lang="en-US" altLang="it-IT" sz="1800" smtClean="0">
                <a:solidFill>
                  <a:srgbClr val="FF0000"/>
                </a:solidFill>
                <a:latin typeface="Avenir Light" charset="0"/>
              </a:rPr>
              <a:t>33.</a:t>
            </a:r>
            <a:r>
              <a:rPr lang="en-US" altLang="it-IT" sz="1800" smtClean="0">
                <a:solidFill>
                  <a:schemeClr val="tx1"/>
                </a:solidFill>
                <a:latin typeface="Avenir Light" charset="0"/>
              </a:rPr>
              <a:t> Le indagini di neuroimaging non dovrebbero essere richieste quando è stata fatta una diagnosi di epilessia generalizzata idiopatica</a:t>
            </a:r>
            <a:endParaRPr lang="it-IT" altLang="it-IT" sz="1800" smtClean="0">
              <a:solidFill>
                <a:srgbClr val="898989"/>
              </a:solidFill>
              <a:latin typeface="Avenir Light"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olo 1"/>
          <p:cNvSpPr>
            <a:spLocks noGrp="1"/>
          </p:cNvSpPr>
          <p:nvPr>
            <p:ph type="ctrTitle"/>
          </p:nvPr>
        </p:nvSpPr>
        <p:spPr>
          <a:xfrm>
            <a:off x="827088" y="517525"/>
            <a:ext cx="7772400" cy="750888"/>
          </a:xfrm>
        </p:spPr>
        <p:txBody>
          <a:bodyPr/>
          <a:lstStyle/>
          <a:p>
            <a:r>
              <a:rPr lang="it-IT" altLang="it-IT" sz="3600" b="1" smtClean="0">
                <a:solidFill>
                  <a:srgbClr val="1460A8"/>
                </a:solidFill>
                <a:latin typeface="Avenir Light" charset="0"/>
              </a:rPr>
              <a:t>LG NICE: Neuroradiologia</a:t>
            </a:r>
          </a:p>
        </p:txBody>
      </p:sp>
      <p:sp>
        <p:nvSpPr>
          <p:cNvPr id="48130" name="Sottotitolo 2"/>
          <p:cNvSpPr>
            <a:spLocks noGrp="1"/>
          </p:cNvSpPr>
          <p:nvPr>
            <p:ph type="subTitle" idx="1"/>
          </p:nvPr>
        </p:nvSpPr>
        <p:spPr>
          <a:xfrm>
            <a:off x="684213" y="1844675"/>
            <a:ext cx="7848600" cy="3313113"/>
          </a:xfrm>
        </p:spPr>
        <p:txBody>
          <a:bodyPr/>
          <a:lstStyle/>
          <a:p>
            <a:pPr algn="l"/>
            <a:r>
              <a:rPr lang="en-US" altLang="it-IT" sz="1800" smtClean="0">
                <a:solidFill>
                  <a:schemeClr val="tx1"/>
                </a:solidFill>
                <a:latin typeface="Avenir Light" charset="0"/>
              </a:rPr>
              <a:t> </a:t>
            </a:r>
          </a:p>
          <a:p>
            <a:pPr algn="l"/>
            <a:r>
              <a:rPr lang="en-US" altLang="it-IT" sz="1800" smtClean="0">
                <a:solidFill>
                  <a:srgbClr val="FF0000"/>
                </a:solidFill>
                <a:latin typeface="Avenir Light" charset="0"/>
              </a:rPr>
              <a:t>34.</a:t>
            </a:r>
            <a:r>
              <a:rPr lang="en-US" altLang="it-IT" sz="1800" smtClean="0">
                <a:solidFill>
                  <a:schemeClr val="tx1"/>
                </a:solidFill>
                <a:latin typeface="Avenir Light" charset="0"/>
              </a:rPr>
              <a:t> Si può utilizzare la TAC cerebrale per evidenziare una patologia grossolana se la RM non è disponibile o è controindicata e per coloro in cui la RM comporterebbe la necessità di una anestesia  </a:t>
            </a:r>
          </a:p>
          <a:p>
            <a:pPr algn="l"/>
            <a:endParaRPr lang="en-US" altLang="it-IT" sz="1800" smtClean="0">
              <a:solidFill>
                <a:schemeClr val="tx1"/>
              </a:solidFill>
              <a:latin typeface="Avenir Light" charset="0"/>
            </a:endParaRPr>
          </a:p>
          <a:p>
            <a:pPr algn="l"/>
            <a:r>
              <a:rPr lang="en-US" altLang="it-IT" sz="1800" smtClean="0">
                <a:solidFill>
                  <a:srgbClr val="FF0000"/>
                </a:solidFill>
                <a:latin typeface="Avenir Light" charset="0"/>
              </a:rPr>
              <a:t>35. </a:t>
            </a:r>
            <a:r>
              <a:rPr lang="en-US" altLang="it-IT" sz="1800" smtClean="0">
                <a:solidFill>
                  <a:schemeClr val="tx1"/>
                </a:solidFill>
                <a:latin typeface="Avenir Light" charset="0"/>
              </a:rPr>
              <a:t>In una situazione acuta, la TAC cerebrale può essere usata per determinare se la crisi è stata causata da una lesione neurologica acuta</a:t>
            </a:r>
          </a:p>
          <a:p>
            <a:pPr algn="l"/>
            <a:endParaRPr lang="en-US" altLang="it-IT" sz="1800" smtClean="0">
              <a:solidFill>
                <a:schemeClr val="tx1"/>
              </a:solidFill>
              <a:latin typeface="Avenir Light" charset="0"/>
            </a:endParaRPr>
          </a:p>
          <a:p>
            <a:pPr algn="l"/>
            <a:r>
              <a:rPr lang="en-US" altLang="it-IT" sz="1800" smtClean="0">
                <a:solidFill>
                  <a:srgbClr val="FF0000"/>
                </a:solidFill>
                <a:latin typeface="Avenir Light" charset="0"/>
              </a:rPr>
              <a:t>36.</a:t>
            </a:r>
            <a:r>
              <a:rPr lang="en-US" altLang="it-IT" sz="1800" smtClean="0">
                <a:solidFill>
                  <a:schemeClr val="tx1"/>
                </a:solidFill>
                <a:latin typeface="Avenir Light" charset="0"/>
              </a:rPr>
              <a:t> Quando necessaria la RM cerebrale dovrebbe essere fatta al più presto </a:t>
            </a:r>
          </a:p>
          <a:p>
            <a:r>
              <a:rPr lang="it-IT" altLang="it-IT" sz="1800" smtClean="0">
                <a:solidFill>
                  <a:srgbClr val="898989"/>
                </a:solidFill>
                <a:latin typeface="Avenir Light" charset="0"/>
              </a:rPr>
              <a:t>.</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3"/>
          <a:srcRect/>
          <a:stretch>
            <a:fillRect/>
          </a:stretch>
        </p:blipFill>
        <p:spPr bwMode="auto">
          <a:xfrm>
            <a:off x="6797675" y="687388"/>
            <a:ext cx="2057400" cy="474662"/>
          </a:xfrm>
          <a:prstGeom prst="rect">
            <a:avLst/>
          </a:prstGeom>
          <a:noFill/>
          <a:ln w="9525">
            <a:noFill/>
            <a:miter lim="800000"/>
            <a:headEnd/>
            <a:tailEnd/>
          </a:ln>
        </p:spPr>
      </p:pic>
      <p:sp>
        <p:nvSpPr>
          <p:cNvPr id="49154" name="Rectangle 4"/>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pPr eaLnBrk="1" hangingPunct="1"/>
            <a:endParaRPr lang="en-US" altLang="it-IT">
              <a:latin typeface="Times New Roman" pitchFamily="18" charset="0"/>
            </a:endParaRPr>
          </a:p>
        </p:txBody>
      </p:sp>
      <p:grpSp>
        <p:nvGrpSpPr>
          <p:cNvPr id="49155" name="Group 6"/>
          <p:cNvGrpSpPr>
            <a:grpSpLocks/>
          </p:cNvGrpSpPr>
          <p:nvPr/>
        </p:nvGrpSpPr>
        <p:grpSpPr bwMode="auto">
          <a:xfrm>
            <a:off x="693738" y="3200400"/>
            <a:ext cx="7696200" cy="3200400"/>
            <a:chOff x="694270" y="3386665"/>
            <a:chExt cx="7696200" cy="3200400"/>
          </a:xfrm>
        </p:grpSpPr>
        <p:sp>
          <p:nvSpPr>
            <p:cNvPr id="10" name="Rectangle 9">
              <a:extLst>
                <a:ext uri="{FF2B5EF4-FFF2-40B4-BE49-F238E27FC236}">
                  <a16:creationId xmlns:a16="http://schemas.microsoft.com/office/drawing/2014/main" xmlns="" id="{B78A0C0F-EA5B-0942-80F3-3B8422282BDA}"/>
                </a:ext>
              </a:extLst>
            </p:cNvPr>
            <p:cNvSpPr/>
            <p:nvPr/>
          </p:nvSpPr>
          <p:spPr>
            <a:xfrm>
              <a:off x="694270" y="3386665"/>
              <a:ext cx="7696200" cy="3200400"/>
            </a:xfrm>
            <a:prstGeom prst="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endParaRPr>
            </a:p>
          </p:txBody>
        </p:sp>
        <p:sp>
          <p:nvSpPr>
            <p:cNvPr id="49159" name="Rectangle 5"/>
            <p:cNvSpPr>
              <a:spLocks noChangeArrowheads="1"/>
            </p:cNvSpPr>
            <p:nvPr/>
          </p:nvSpPr>
          <p:spPr bwMode="auto">
            <a:xfrm>
              <a:off x="755037" y="3579912"/>
              <a:ext cx="7633926" cy="2769989"/>
            </a:xfrm>
            <a:prstGeom prst="rect">
              <a:avLst/>
            </a:prstGeom>
            <a:noFill/>
            <a:ln w="9525">
              <a:noFill/>
              <a:miter lim="800000"/>
              <a:headEnd/>
              <a:tailEnd/>
            </a:ln>
          </p:spPr>
          <p:txBody>
            <a:bodyPr anchor="ctr">
              <a:spAutoFit/>
            </a:bodyPr>
            <a:lstStyle/>
            <a:p>
              <a:pPr eaLnBrk="1" hangingPunct="1">
                <a:tabLst>
                  <a:tab pos="320675" algn="l"/>
                </a:tabLst>
              </a:pPr>
              <a:r>
                <a:rPr lang="en-US" altLang="it-IT" sz="1400">
                  <a:solidFill>
                    <a:srgbClr val="000000"/>
                  </a:solidFill>
                  <a:latin typeface="Times New Roman" pitchFamily="18" charset="0"/>
                </a:rPr>
                <a:t>Epilepsy is a disease of the brain defined by any of the following conditions</a:t>
              </a:r>
            </a:p>
            <a:p>
              <a:pPr eaLnBrk="1" hangingPunct="1">
                <a:tabLst>
                  <a:tab pos="320675" algn="l"/>
                </a:tabLst>
              </a:pPr>
              <a:endParaRPr lang="en-US" altLang="it-IT" sz="1400">
                <a:latin typeface="Times New Roman" pitchFamily="18" charset="0"/>
              </a:endParaRPr>
            </a:p>
            <a:p>
              <a:pPr>
                <a:tabLst>
                  <a:tab pos="320675" algn="l"/>
                </a:tabLst>
              </a:pPr>
              <a:r>
                <a:rPr lang="en-US" altLang="it-IT" sz="1400">
                  <a:solidFill>
                    <a:srgbClr val="000000"/>
                  </a:solidFill>
                  <a:latin typeface="Times New Roman" pitchFamily="18" charset="0"/>
                </a:rPr>
                <a:t>1. A least two unprovoked (or reflex) seizures occurring &gt;24 h apart</a:t>
              </a:r>
              <a:endParaRPr lang="en-US" altLang="it-IT" sz="1400">
                <a:latin typeface="Times New Roman" pitchFamily="18" charset="0"/>
              </a:endParaRPr>
            </a:p>
            <a:p>
              <a:pPr>
                <a:spcBef>
                  <a:spcPts val="1200"/>
                </a:spcBef>
                <a:tabLst>
                  <a:tab pos="320675" algn="l"/>
                </a:tabLst>
              </a:pPr>
              <a:r>
                <a:rPr lang="en-US" altLang="it-IT" sz="1400">
                  <a:solidFill>
                    <a:srgbClr val="000000"/>
                  </a:solidFill>
                  <a:latin typeface="Times New Roman" pitchFamily="18" charset="0"/>
                </a:rPr>
                <a:t>2. One unprovoked (or reflex) seizure and a probability of further seizures similar to </a:t>
              </a:r>
            </a:p>
            <a:p>
              <a:pPr>
                <a:tabLst>
                  <a:tab pos="320675" algn="l"/>
                </a:tabLst>
              </a:pPr>
              <a:r>
                <a:rPr lang="en-US" altLang="it-IT" sz="1400">
                  <a:solidFill>
                    <a:srgbClr val="000000"/>
                  </a:solidFill>
                  <a:latin typeface="Times New Roman" pitchFamily="18" charset="0"/>
                </a:rPr>
                <a:t>    the general recurrence risk (at least 60%) after two unprovoked seizures, occurring </a:t>
              </a:r>
            </a:p>
            <a:p>
              <a:pPr>
                <a:tabLst>
                  <a:tab pos="320675" algn="l"/>
                </a:tabLst>
              </a:pPr>
              <a:r>
                <a:rPr lang="en-US" altLang="it-IT" sz="1400">
                  <a:solidFill>
                    <a:srgbClr val="000000"/>
                  </a:solidFill>
                  <a:latin typeface="Times New Roman" pitchFamily="18" charset="0"/>
                </a:rPr>
                <a:t>    over the next 10 years</a:t>
              </a:r>
              <a:endParaRPr lang="en-US" altLang="it-IT" sz="1400">
                <a:latin typeface="Times New Roman" pitchFamily="18" charset="0"/>
              </a:endParaRPr>
            </a:p>
            <a:p>
              <a:pPr>
                <a:spcBef>
                  <a:spcPts val="1200"/>
                </a:spcBef>
                <a:tabLst>
                  <a:tab pos="320675" algn="l"/>
                </a:tabLst>
              </a:pPr>
              <a:r>
                <a:rPr lang="en-US" altLang="it-IT" sz="1400">
                  <a:solidFill>
                    <a:srgbClr val="000000"/>
                  </a:solidFill>
                  <a:latin typeface="Times New Roman" pitchFamily="18" charset="0"/>
                </a:rPr>
                <a:t>3. Diagnosis of an epilepsy syndrome</a:t>
              </a:r>
            </a:p>
            <a:p>
              <a:pPr>
                <a:tabLst>
                  <a:tab pos="320675" algn="l"/>
                </a:tabLst>
              </a:pPr>
              <a:endParaRPr lang="en-US" altLang="it-IT" sz="1400">
                <a:latin typeface="Times New Roman" pitchFamily="18" charset="0"/>
              </a:endParaRPr>
            </a:p>
            <a:p>
              <a:pPr>
                <a:tabLst>
                  <a:tab pos="320675" algn="l"/>
                </a:tabLst>
              </a:pPr>
              <a:r>
                <a:rPr lang="en-US" altLang="it-IT" sz="1400">
                  <a:solidFill>
                    <a:srgbClr val="000000"/>
                  </a:solidFill>
                  <a:latin typeface="Times New Roman" pitchFamily="18" charset="0"/>
                </a:rPr>
                <a:t>Epilepsy is considered to be </a:t>
              </a:r>
              <a:r>
                <a:rPr lang="en-US" altLang="it-IT" sz="1400" u="sng">
                  <a:solidFill>
                    <a:srgbClr val="000000"/>
                  </a:solidFill>
                  <a:latin typeface="Times New Roman" pitchFamily="18" charset="0"/>
                </a:rPr>
                <a:t>resolved </a:t>
              </a:r>
              <a:r>
                <a:rPr lang="en-US" altLang="it-IT" sz="1400">
                  <a:solidFill>
                    <a:srgbClr val="000000"/>
                  </a:solidFill>
                  <a:latin typeface="Times New Roman" pitchFamily="18" charset="0"/>
                </a:rPr>
                <a:t>for individuals who had an age-dependent epilepsy syndrome but are now past the applicable age or those who have remained seizure-free for the last 10 years, with no seizure medicines for the last 5 years.</a:t>
              </a:r>
              <a:endParaRPr lang="en-US" altLang="it-IT" sz="1400">
                <a:latin typeface="Times New Roman" pitchFamily="18" charset="0"/>
              </a:endParaRPr>
            </a:p>
          </p:txBody>
        </p:sp>
      </p:grpSp>
      <p:pic>
        <p:nvPicPr>
          <p:cNvPr id="49156" name="Picture 6"/>
          <p:cNvPicPr>
            <a:picLocks noChangeAspect="1" noChangeArrowheads="1"/>
          </p:cNvPicPr>
          <p:nvPr/>
        </p:nvPicPr>
        <p:blipFill>
          <a:blip r:embed="rId4"/>
          <a:srcRect/>
          <a:stretch>
            <a:fillRect/>
          </a:stretch>
        </p:blipFill>
        <p:spPr bwMode="auto">
          <a:xfrm>
            <a:off x="1631950" y="1377950"/>
            <a:ext cx="5819775" cy="1666875"/>
          </a:xfrm>
          <a:prstGeom prst="rect">
            <a:avLst/>
          </a:prstGeom>
          <a:noFill/>
          <a:ln w="9525">
            <a:noFill/>
            <a:miter lim="800000"/>
            <a:headEnd/>
            <a:tailEnd/>
          </a:ln>
        </p:spPr>
      </p:pic>
      <p:sp>
        <p:nvSpPr>
          <p:cNvPr id="8" name="Rectangle 7">
            <a:extLst>
              <a:ext uri="{FF2B5EF4-FFF2-40B4-BE49-F238E27FC236}">
                <a16:creationId xmlns:a16="http://schemas.microsoft.com/office/drawing/2014/main" xmlns="" id="{FA453E79-A9E2-8040-9236-9495BD003463}"/>
              </a:ext>
            </a:extLst>
          </p:cNvPr>
          <p:cNvSpPr/>
          <p:nvPr/>
        </p:nvSpPr>
        <p:spPr>
          <a:xfrm>
            <a:off x="211138" y="633413"/>
            <a:ext cx="2667000" cy="6318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Times New Roman" panose="02020603050405020304" pitchFamily="18" charset="0"/>
              </a:rPr>
              <a:t>ILAE OFFICIAL REPORT</a:t>
            </a:r>
          </a:p>
        </p:txBody>
      </p:sp>
    </p:spTree>
  </p:cSld>
  <p:clrMapOvr>
    <a:masterClrMapping/>
  </p:clrMapOvr>
  <p:transition spd="med" advTm="7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BB20349-9885-874D-9582-9BE759EE7789}"/>
              </a:ext>
            </a:extLst>
          </p:cNvPr>
          <p:cNvSpPr/>
          <p:nvPr/>
        </p:nvSpPr>
        <p:spPr>
          <a:xfrm>
            <a:off x="0" y="1557338"/>
            <a:ext cx="9144000" cy="4392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imes New Roman" panose="02020603050405020304" pitchFamily="18" charset="0"/>
            </a:endParaRPr>
          </a:p>
        </p:txBody>
      </p:sp>
      <p:sp>
        <p:nvSpPr>
          <p:cNvPr id="28675" name="TextBox 2">
            <a:extLst>
              <a:ext uri="{FF2B5EF4-FFF2-40B4-BE49-F238E27FC236}">
                <a16:creationId xmlns:a16="http://schemas.microsoft.com/office/drawing/2014/main" xmlns="" id="{A9885A20-FDDB-314A-8601-9D5276CA0854}"/>
              </a:ext>
            </a:extLst>
          </p:cNvPr>
          <p:cNvSpPr txBox="1">
            <a:spLocks noChangeArrowheads="1"/>
          </p:cNvSpPr>
          <p:nvPr/>
        </p:nvSpPr>
        <p:spPr bwMode="auto">
          <a:xfrm>
            <a:off x="838200" y="603250"/>
            <a:ext cx="6973888" cy="954088"/>
          </a:xfrm>
          <a:prstGeom prst="rect">
            <a:avLst/>
          </a:prstGeom>
          <a:noFill/>
          <a:ln>
            <a:noFill/>
          </a:ln>
          <a:extLst>
            <a:ext uri="{909E8E84-426E-40dd-AFC4-6F175D3DCCD1}"/>
            <a:ext uri="{91240B29-F687-4f45-9708-019B960494DF}"/>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defRPr/>
            </a:pPr>
            <a:r>
              <a:rPr lang="en-US" altLang="it-IT" sz="2800" b="1" dirty="0">
                <a:solidFill>
                  <a:srgbClr val="1460A8"/>
                </a:solidFill>
                <a:latin typeface="+mj-lt"/>
                <a:cs typeface="Times New Roman" panose="02020603050405020304" pitchFamily="18" charset="0"/>
              </a:rPr>
              <a:t>Some people now are treated as if they have epilepsy after 1 seizure</a:t>
            </a:r>
          </a:p>
        </p:txBody>
      </p:sp>
      <p:pic>
        <p:nvPicPr>
          <p:cNvPr id="51203" name="Picture 2"/>
          <p:cNvPicPr>
            <a:picLocks noChangeAspect="1" noChangeArrowheads="1"/>
          </p:cNvPicPr>
          <p:nvPr/>
        </p:nvPicPr>
        <p:blipFill>
          <a:blip r:embed="rId3"/>
          <a:srcRect/>
          <a:stretch>
            <a:fillRect/>
          </a:stretch>
        </p:blipFill>
        <p:spPr bwMode="auto">
          <a:xfrm>
            <a:off x="76200" y="2001838"/>
            <a:ext cx="3589338" cy="3424237"/>
          </a:xfrm>
          <a:prstGeom prst="rect">
            <a:avLst/>
          </a:prstGeom>
          <a:noFill/>
          <a:ln w="9525">
            <a:noFill/>
            <a:miter lim="800000"/>
            <a:headEnd/>
            <a:tailEnd/>
          </a:ln>
        </p:spPr>
      </p:pic>
      <p:pic>
        <p:nvPicPr>
          <p:cNvPr id="51204" name="Picture 2"/>
          <p:cNvPicPr>
            <a:picLocks noChangeAspect="1" noChangeArrowheads="1"/>
          </p:cNvPicPr>
          <p:nvPr/>
        </p:nvPicPr>
        <p:blipFill>
          <a:blip r:embed="rId4"/>
          <a:srcRect/>
          <a:stretch>
            <a:fillRect/>
          </a:stretch>
        </p:blipFill>
        <p:spPr bwMode="auto">
          <a:xfrm>
            <a:off x="3665538" y="2001838"/>
            <a:ext cx="5335587" cy="3424237"/>
          </a:xfrm>
          <a:prstGeom prst="rect">
            <a:avLst/>
          </a:prstGeom>
          <a:noFill/>
          <a:ln w="9525">
            <a:noFill/>
            <a:miter lim="800000"/>
            <a:headEnd/>
            <a:tailEnd/>
          </a:ln>
        </p:spPr>
      </p:pic>
    </p:spTree>
  </p:cSld>
  <p:clrMapOvr>
    <a:masterClrMapping/>
  </p:clrMapOvr>
  <p:transition spd="med" advTm="7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advTm="7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685800" y="630238"/>
            <a:ext cx="7772400" cy="1143000"/>
          </a:xfrm>
        </p:spPr>
        <p:txBody>
          <a:bodyPr/>
          <a:lstStyle/>
          <a:p>
            <a:pPr eaLnBrk="1" hangingPunct="1"/>
            <a:r>
              <a:rPr lang="it-IT" altLang="it-IT" sz="3500" b="1" smtClean="0">
                <a:solidFill>
                  <a:srgbClr val="1460A8"/>
                </a:solidFill>
              </a:rPr>
              <a:t>Valutazione in urgenza per sospetta crisi epilettica/epilessia: la diagnosi</a:t>
            </a:r>
          </a:p>
        </p:txBody>
      </p:sp>
      <p:sp>
        <p:nvSpPr>
          <p:cNvPr id="54274" name="Rectangle 3"/>
          <p:cNvSpPr>
            <a:spLocks noGrp="1"/>
          </p:cNvSpPr>
          <p:nvPr>
            <p:ph type="body" idx="1"/>
          </p:nvPr>
        </p:nvSpPr>
        <p:spPr>
          <a:xfrm>
            <a:off x="903288" y="2346325"/>
            <a:ext cx="7772400" cy="3962400"/>
          </a:xfrm>
        </p:spPr>
        <p:txBody>
          <a:bodyPr/>
          <a:lstStyle/>
          <a:p>
            <a:pPr eaLnBrk="1" hangingPunct="1">
              <a:lnSpc>
                <a:spcPct val="90000"/>
              </a:lnSpc>
            </a:pPr>
            <a:r>
              <a:rPr lang="it-IT" altLang="it-IT" sz="2400" smtClean="0"/>
              <a:t>La diagnosi non è sempre agevole:</a:t>
            </a:r>
          </a:p>
          <a:p>
            <a:pPr eaLnBrk="1" hangingPunct="1">
              <a:lnSpc>
                <a:spcPct val="90000"/>
              </a:lnSpc>
              <a:buFontTx/>
              <a:buNone/>
            </a:pPr>
            <a:r>
              <a:rPr lang="it-IT" altLang="it-IT" sz="2400" smtClean="0"/>
              <a:t>   - estremo polimorfismo clinico delle crisi</a:t>
            </a:r>
          </a:p>
          <a:p>
            <a:pPr eaLnBrk="1" hangingPunct="1">
              <a:lnSpc>
                <a:spcPct val="90000"/>
              </a:lnSpc>
              <a:buFontTx/>
              <a:buNone/>
            </a:pPr>
            <a:r>
              <a:rPr lang="it-IT" altLang="it-IT" sz="2400" smtClean="0"/>
              <a:t>   - il paziente non riferisce spesso alcuna sensazione premonitoria (o se la avverte può non essere specifica) </a:t>
            </a:r>
          </a:p>
          <a:p>
            <a:pPr eaLnBrk="1" hangingPunct="1">
              <a:lnSpc>
                <a:spcPct val="90000"/>
              </a:lnSpc>
              <a:buFontTx/>
              <a:buNone/>
            </a:pPr>
            <a:r>
              <a:rPr lang="it-IT" altLang="it-IT" sz="2400" smtClean="0"/>
              <a:t>   - la descrizione da parte di testimoni è talora assente o imprecisa</a:t>
            </a:r>
          </a:p>
          <a:p>
            <a:pPr eaLnBrk="1" hangingPunct="1">
              <a:lnSpc>
                <a:spcPct val="90000"/>
              </a:lnSpc>
              <a:buFontTx/>
              <a:buNone/>
            </a:pPr>
            <a:r>
              <a:rPr lang="it-IT" altLang="it-IT" sz="2400" smtClean="0"/>
              <a:t>   - l</a:t>
            </a:r>
            <a:r>
              <a:rPr lang="it-IT" altLang="en-US" sz="2400" smtClean="0"/>
              <a:t>’</a:t>
            </a:r>
            <a:r>
              <a:rPr lang="it-IT" altLang="it-IT" sz="2400" smtClean="0"/>
              <a:t>EEG non è sempre dirimente</a:t>
            </a:r>
          </a:p>
          <a:p>
            <a:pPr eaLnBrk="1" hangingPunct="1">
              <a:lnSpc>
                <a:spcPct val="90000"/>
              </a:lnSpc>
              <a:buFontTx/>
              <a:buNone/>
            </a:pPr>
            <a:r>
              <a:rPr lang="it-IT" altLang="it-IT" sz="2800" b="1" i="1" smtClean="0">
                <a:solidFill>
                  <a:srgbClr val="990000"/>
                </a:solidFill>
              </a:rPr>
              <a:t>Crisi epilettica vs manifestazione parossistica non epilettica!</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a:xfrm>
            <a:off x="685800" y="549275"/>
            <a:ext cx="7772400" cy="1143000"/>
          </a:xfrm>
        </p:spPr>
        <p:txBody>
          <a:bodyPr/>
          <a:lstStyle/>
          <a:p>
            <a:r>
              <a:rPr lang="it-IT" altLang="it-IT" sz="3500" b="1" smtClean="0">
                <a:solidFill>
                  <a:srgbClr val="1460A8"/>
                </a:solidFill>
                <a:latin typeface="Avenir Light" charset="0"/>
              </a:rPr>
              <a:t>La diagnosi: Seizure Mimics</a:t>
            </a:r>
          </a:p>
        </p:txBody>
      </p:sp>
      <p:sp>
        <p:nvSpPr>
          <p:cNvPr id="55298" name="Rectangle 3"/>
          <p:cNvSpPr>
            <a:spLocks noGrp="1"/>
          </p:cNvSpPr>
          <p:nvPr>
            <p:ph type="body" idx="1"/>
          </p:nvPr>
        </p:nvSpPr>
        <p:spPr>
          <a:xfrm>
            <a:off x="684213" y="1773238"/>
            <a:ext cx="7772400" cy="4114800"/>
          </a:xfrm>
        </p:spPr>
        <p:txBody>
          <a:bodyPr/>
          <a:lstStyle/>
          <a:p>
            <a:r>
              <a:rPr lang="it-IT" altLang="it-IT" sz="2800" b="1" u="sng" smtClean="0">
                <a:latin typeface="Avenir Light" charset="0"/>
              </a:rPr>
              <a:t>Sincope</a:t>
            </a:r>
          </a:p>
          <a:p>
            <a:r>
              <a:rPr lang="it-IT" altLang="it-IT" sz="2800" b="1" smtClean="0">
                <a:latin typeface="Avenir Light" charset="0"/>
              </a:rPr>
              <a:t>Turbe psichiatriche</a:t>
            </a:r>
          </a:p>
          <a:p>
            <a:r>
              <a:rPr lang="it-IT" altLang="it-IT" sz="2800" smtClean="0">
                <a:latin typeface="Avenir Light" charset="0"/>
              </a:rPr>
              <a:t>Turbe metaboliche</a:t>
            </a:r>
          </a:p>
          <a:p>
            <a:r>
              <a:rPr lang="it-IT" altLang="it-IT" sz="2800" b="1" u="sng" smtClean="0">
                <a:latin typeface="Avenir Light" charset="0"/>
              </a:rPr>
              <a:t>Disturbi cerebrovascolari</a:t>
            </a:r>
          </a:p>
          <a:p>
            <a:r>
              <a:rPr lang="it-IT" altLang="it-IT" sz="2800" u="sng" smtClean="0">
                <a:latin typeface="Avenir Light" charset="0"/>
              </a:rPr>
              <a:t>Emicrania</a:t>
            </a:r>
          </a:p>
          <a:p>
            <a:r>
              <a:rPr lang="it-IT" altLang="it-IT" sz="2800" smtClean="0">
                <a:latin typeface="Avenir Light" charset="0"/>
              </a:rPr>
              <a:t>Disordini del sonno</a:t>
            </a:r>
          </a:p>
          <a:p>
            <a:r>
              <a:rPr lang="it-IT" altLang="it-IT" sz="2800" smtClean="0">
                <a:latin typeface="Avenir Light" charset="0"/>
              </a:rPr>
              <a:t>Disordini del movimento</a:t>
            </a:r>
          </a:p>
          <a:p>
            <a:r>
              <a:rPr lang="it-IT" altLang="it-IT" sz="2800" smtClean="0">
                <a:latin typeface="Avenir Light" charset="0"/>
              </a:rPr>
              <a:t>Disturbi respiratori accessuali</a:t>
            </a:r>
          </a:p>
          <a:p>
            <a:endParaRPr lang="it-IT" altLang="it-IT" sz="2800" smtClean="0">
              <a:latin typeface="Avenir Light"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457200" y="530225"/>
            <a:ext cx="8229600" cy="1143000"/>
          </a:xfrm>
        </p:spPr>
        <p:txBody>
          <a:bodyPr/>
          <a:lstStyle/>
          <a:p>
            <a:pPr eaLnBrk="1" hangingPunct="1"/>
            <a:r>
              <a:rPr lang="it-IT" altLang="it-IT" sz="3500" b="1" smtClean="0">
                <a:solidFill>
                  <a:srgbClr val="1460A8"/>
                </a:solidFill>
                <a:latin typeface="Avenir Light" charset="0"/>
              </a:rPr>
              <a:t>La diagnosi di crisi epilettica</a:t>
            </a:r>
          </a:p>
        </p:txBody>
      </p:sp>
      <p:sp>
        <p:nvSpPr>
          <p:cNvPr id="34818" name="Rectangle 3"/>
          <p:cNvSpPr>
            <a:spLocks noGrp="1"/>
          </p:cNvSpPr>
          <p:nvPr>
            <p:ph type="body" idx="1"/>
          </p:nvPr>
        </p:nvSpPr>
        <p:spPr>
          <a:xfrm>
            <a:off x="457200" y="1855788"/>
            <a:ext cx="8229600" cy="4525962"/>
          </a:xfrm>
        </p:spPr>
        <p:txBody>
          <a:bodyPr/>
          <a:lstStyle/>
          <a:p>
            <a:pPr eaLnBrk="1" hangingPunct="1">
              <a:lnSpc>
                <a:spcPct val="90000"/>
              </a:lnSpc>
              <a:buFontTx/>
              <a:buNone/>
            </a:pPr>
            <a:r>
              <a:rPr lang="it-IT" altLang="it-IT" smtClean="0">
                <a:latin typeface="Avenir Light" charset="0"/>
              </a:rPr>
              <a:t>La diagnosi si fonda su tre elementi:</a:t>
            </a:r>
          </a:p>
          <a:p>
            <a:pPr eaLnBrk="1" hangingPunct="1">
              <a:lnSpc>
                <a:spcPct val="90000"/>
              </a:lnSpc>
            </a:pPr>
            <a:r>
              <a:rPr lang="it-IT" altLang="it-IT" b="1" i="1" smtClean="0">
                <a:solidFill>
                  <a:srgbClr val="990000"/>
                </a:solidFill>
                <a:latin typeface="Avenir Light" charset="0"/>
              </a:rPr>
              <a:t>Descrizione delle crisi</a:t>
            </a:r>
            <a:r>
              <a:rPr lang="it-IT" altLang="it-IT" smtClean="0">
                <a:latin typeface="Avenir Light" charset="0"/>
              </a:rPr>
              <a:t> (da parte del paziente e dei testimoni)</a:t>
            </a:r>
          </a:p>
          <a:p>
            <a:pPr eaLnBrk="1" hangingPunct="1">
              <a:lnSpc>
                <a:spcPct val="90000"/>
              </a:lnSpc>
            </a:pPr>
            <a:r>
              <a:rPr lang="it-IT" altLang="it-IT" b="1" i="1" smtClean="0">
                <a:solidFill>
                  <a:srgbClr val="990000"/>
                </a:solidFill>
                <a:latin typeface="Avenir Light" charset="0"/>
              </a:rPr>
              <a:t>Elettroencefalogramma</a:t>
            </a:r>
            <a:r>
              <a:rPr lang="it-IT" altLang="it-IT" smtClean="0">
                <a:latin typeface="Avenir Light" charset="0"/>
              </a:rPr>
              <a:t> (EEG)</a:t>
            </a:r>
          </a:p>
          <a:p>
            <a:pPr eaLnBrk="1" hangingPunct="1">
              <a:lnSpc>
                <a:spcPct val="90000"/>
              </a:lnSpc>
            </a:pPr>
            <a:r>
              <a:rPr lang="it-IT" altLang="it-IT" b="1" i="1" smtClean="0">
                <a:solidFill>
                  <a:srgbClr val="990000"/>
                </a:solidFill>
                <a:latin typeface="Avenir Light" charset="0"/>
              </a:rPr>
              <a:t>Neuroradiologia</a:t>
            </a:r>
            <a:r>
              <a:rPr lang="it-IT" altLang="it-IT" smtClean="0">
                <a:latin typeface="Avenir Light" charset="0"/>
              </a:rPr>
              <a:t> (TAC, RM)</a:t>
            </a:r>
          </a:p>
          <a:p>
            <a:pPr eaLnBrk="1" hangingPunct="1">
              <a:lnSpc>
                <a:spcPct val="90000"/>
              </a:lnSpc>
            </a:pPr>
            <a:endParaRPr lang="it-IT" altLang="it-IT" smtClean="0">
              <a:latin typeface="Avenir Light" charset="0"/>
            </a:endParaRPr>
          </a:p>
          <a:p>
            <a:pPr eaLnBrk="1" hangingPunct="1">
              <a:lnSpc>
                <a:spcPct val="90000"/>
              </a:lnSpc>
              <a:buFontTx/>
              <a:buNone/>
            </a:pPr>
            <a:r>
              <a:rPr lang="it-IT" altLang="it-IT" smtClean="0">
                <a:latin typeface="Avenir Light" charset="0"/>
              </a:rPr>
              <a:t>   Talora è necessario registrare le crisi con la video-EEG per giungere alla diagnosi</a:t>
            </a:r>
          </a:p>
        </p:txBody>
      </p:sp>
      <p:sp>
        <p:nvSpPr>
          <p:cNvPr id="34819" name="Line 4"/>
          <p:cNvSpPr>
            <a:spLocks noChangeShapeType="1"/>
          </p:cNvSpPr>
          <p:nvPr/>
        </p:nvSpPr>
        <p:spPr bwMode="auto">
          <a:xfrm>
            <a:off x="755650" y="4908550"/>
            <a:ext cx="7543800" cy="0"/>
          </a:xfrm>
          <a:prstGeom prst="line">
            <a:avLst/>
          </a:prstGeom>
          <a:noFill/>
          <a:ln w="9525">
            <a:solidFill>
              <a:schemeClr val="tx1"/>
            </a:solidFill>
            <a:round/>
            <a:headEnd/>
            <a:tailEnd/>
          </a:ln>
        </p:spPr>
        <p:txBody>
          <a:bodyPr/>
          <a:lstStyle/>
          <a:p>
            <a:endParaRPr lang="it-IT"/>
          </a:p>
        </p:txBody>
      </p:sp>
      <p:sp>
        <p:nvSpPr>
          <p:cNvPr id="34820" name="AutoShape 6"/>
          <p:cNvSpPr>
            <a:spLocks/>
          </p:cNvSpPr>
          <p:nvPr/>
        </p:nvSpPr>
        <p:spPr bwMode="auto">
          <a:xfrm>
            <a:off x="7380288" y="2892425"/>
            <a:ext cx="144462" cy="792163"/>
          </a:xfrm>
          <a:prstGeom prst="rightBrace">
            <a:avLst>
              <a:gd name="adj1" fmla="val 45696"/>
              <a:gd name="adj2" fmla="val 50000"/>
            </a:avLst>
          </a:prstGeom>
          <a:noFill/>
          <a:ln w="28575">
            <a:solidFill>
              <a:srgbClr val="003300"/>
            </a:solidFill>
            <a:round/>
            <a:headEnd/>
            <a:tailEnd/>
          </a:ln>
        </p:spPr>
        <p:txBody>
          <a:bodyPr wrap="none" anchor="ctr"/>
          <a:lstStyle/>
          <a:p>
            <a:pPr eaLnBrk="1" hangingPunct="1"/>
            <a:endParaRPr lang="en-US" altLang="it-IT"/>
          </a:p>
        </p:txBody>
      </p:sp>
      <p:sp>
        <p:nvSpPr>
          <p:cNvPr id="34821" name="AutoShape 7"/>
          <p:cNvSpPr>
            <a:spLocks/>
          </p:cNvSpPr>
          <p:nvPr/>
        </p:nvSpPr>
        <p:spPr bwMode="auto">
          <a:xfrm>
            <a:off x="7380288" y="3900488"/>
            <a:ext cx="144462" cy="792162"/>
          </a:xfrm>
          <a:prstGeom prst="rightBrace">
            <a:avLst>
              <a:gd name="adj1" fmla="val 45696"/>
              <a:gd name="adj2" fmla="val 50000"/>
            </a:avLst>
          </a:prstGeom>
          <a:noFill/>
          <a:ln w="28575">
            <a:solidFill>
              <a:srgbClr val="003300"/>
            </a:solidFill>
            <a:round/>
            <a:headEnd/>
            <a:tailEnd/>
          </a:ln>
        </p:spPr>
        <p:txBody>
          <a:bodyPr wrap="none" anchor="ctr"/>
          <a:lstStyle/>
          <a:p>
            <a:pPr eaLnBrk="1" hangingPunct="1"/>
            <a:endParaRPr lang="en-US" altLang="it-IT"/>
          </a:p>
        </p:txBody>
      </p:sp>
      <p:sp>
        <p:nvSpPr>
          <p:cNvPr id="34822" name="Text Box 8"/>
          <p:cNvSpPr txBox="1">
            <a:spLocks noChangeArrowheads="1"/>
          </p:cNvSpPr>
          <p:nvPr/>
        </p:nvSpPr>
        <p:spPr bwMode="auto">
          <a:xfrm>
            <a:off x="7740650" y="3036888"/>
            <a:ext cx="742950" cy="457200"/>
          </a:xfrm>
          <a:prstGeom prst="rect">
            <a:avLst/>
          </a:prstGeom>
          <a:solidFill>
            <a:schemeClr val="hlink"/>
          </a:solidFill>
          <a:ln w="9525">
            <a:noFill/>
            <a:miter lim="800000"/>
            <a:headEnd/>
            <a:tailEnd/>
          </a:ln>
        </p:spPr>
        <p:txBody>
          <a:bodyPr wrap="none">
            <a:spAutoFit/>
          </a:bodyPr>
          <a:lstStyle/>
          <a:p>
            <a:pPr eaLnBrk="1" hangingPunct="1"/>
            <a:r>
              <a:rPr lang="it-IT" altLang="it-IT"/>
              <a:t>85%</a:t>
            </a:r>
          </a:p>
        </p:txBody>
      </p:sp>
      <p:sp>
        <p:nvSpPr>
          <p:cNvPr id="34823" name="Text Box 9"/>
          <p:cNvSpPr txBox="1">
            <a:spLocks noChangeArrowheads="1"/>
          </p:cNvSpPr>
          <p:nvPr/>
        </p:nvSpPr>
        <p:spPr bwMode="auto">
          <a:xfrm>
            <a:off x="7740650" y="4044950"/>
            <a:ext cx="742950" cy="457200"/>
          </a:xfrm>
          <a:prstGeom prst="rect">
            <a:avLst/>
          </a:prstGeom>
          <a:solidFill>
            <a:schemeClr val="hlink"/>
          </a:solidFill>
          <a:ln w="9525">
            <a:noFill/>
            <a:miter lim="800000"/>
            <a:headEnd/>
            <a:tailEnd/>
          </a:ln>
        </p:spPr>
        <p:txBody>
          <a:bodyPr wrap="none">
            <a:spAutoFit/>
          </a:bodyPr>
          <a:lstStyle/>
          <a:p>
            <a:pPr eaLnBrk="1" hangingPunct="1"/>
            <a:r>
              <a:rPr lang="it-IT" altLang="it-IT"/>
              <a:t>15%</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noChangeArrowheads="1"/>
          </p:cNvPicPr>
          <p:nvPr>
            <p:ph type="body" idx="1"/>
          </p:nvPr>
        </p:nvPicPr>
        <p:blipFill>
          <a:blip r:embed="rId2"/>
          <a:srcRect/>
          <a:stretch>
            <a:fillRect/>
          </a:stretch>
        </p:blipFill>
        <p:spPr>
          <a:xfrm>
            <a:off x="1547813" y="765175"/>
            <a:ext cx="6192837" cy="5426075"/>
          </a:xfrm>
          <a:noFill/>
        </p:spPr>
      </p:pic>
      <p:sp>
        <p:nvSpPr>
          <p:cNvPr id="56322" name="Text Box 4"/>
          <p:cNvSpPr txBox="1">
            <a:spLocks noChangeArrowheads="1"/>
          </p:cNvSpPr>
          <p:nvPr/>
        </p:nvSpPr>
        <p:spPr bwMode="auto">
          <a:xfrm>
            <a:off x="4932363" y="6237288"/>
            <a:ext cx="3449637" cy="461962"/>
          </a:xfrm>
          <a:prstGeom prst="rect">
            <a:avLst/>
          </a:prstGeom>
          <a:noFill/>
          <a:ln w="9525">
            <a:noFill/>
            <a:miter lim="800000"/>
            <a:headEnd/>
            <a:tailEnd/>
          </a:ln>
        </p:spPr>
        <p:txBody>
          <a:bodyPr wrap="none">
            <a:spAutoFit/>
          </a:bodyPr>
          <a:lstStyle/>
          <a:p>
            <a:r>
              <a:rPr lang="it-IT" altLang="it-IT" sz="2400" b="1" i="1">
                <a:solidFill>
                  <a:srgbClr val="990000"/>
                </a:solidFill>
              </a:rPr>
              <a:t>Perrig and Jallon 2008</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a:xfrm>
            <a:off x="395288" y="609600"/>
            <a:ext cx="8208962" cy="1143000"/>
          </a:xfrm>
        </p:spPr>
        <p:txBody>
          <a:bodyPr/>
          <a:lstStyle/>
          <a:p>
            <a:pPr eaLnBrk="1" hangingPunct="1"/>
            <a:r>
              <a:rPr lang="it-IT" altLang="it-IT" sz="3500" b="1" smtClean="0">
                <a:solidFill>
                  <a:srgbClr val="1460A8"/>
                </a:solidFill>
                <a:latin typeface="Avenir Light" charset="0"/>
              </a:rPr>
              <a:t>Rapporti fra sincopi ed epilessia</a:t>
            </a:r>
          </a:p>
        </p:txBody>
      </p:sp>
      <p:sp>
        <p:nvSpPr>
          <p:cNvPr id="57346" name="Rectangle 3"/>
          <p:cNvSpPr>
            <a:spLocks noGrp="1"/>
          </p:cNvSpPr>
          <p:nvPr>
            <p:ph type="body" idx="1"/>
          </p:nvPr>
        </p:nvSpPr>
        <p:spPr>
          <a:xfrm>
            <a:off x="468313" y="1916113"/>
            <a:ext cx="8228012" cy="4233862"/>
          </a:xfrm>
        </p:spPr>
        <p:txBody>
          <a:bodyPr/>
          <a:lstStyle/>
          <a:p>
            <a:pPr eaLnBrk="1" hangingPunct="1"/>
            <a:r>
              <a:rPr lang="it-IT" altLang="it-IT" sz="2800" b="1" i="1" smtClean="0">
                <a:solidFill>
                  <a:srgbClr val="990000"/>
                </a:solidFill>
                <a:latin typeface="Avenir Light" charset="0"/>
              </a:rPr>
              <a:t>Comunemente</a:t>
            </a:r>
            <a:r>
              <a:rPr lang="it-IT" altLang="it-IT" sz="2800" smtClean="0">
                <a:latin typeface="Avenir Light" charset="0"/>
              </a:rPr>
              <a:t>:</a:t>
            </a:r>
          </a:p>
          <a:p>
            <a:pPr eaLnBrk="1" hangingPunct="1">
              <a:buFontTx/>
              <a:buNone/>
            </a:pPr>
            <a:r>
              <a:rPr lang="it-IT" altLang="it-IT" sz="2800" smtClean="0">
                <a:latin typeface="Avenir Light" charset="0"/>
                <a:sym typeface="Wingdings" pitchFamily="2" charset="2"/>
              </a:rPr>
              <a:t>   un p</a:t>
            </a:r>
            <a:r>
              <a:rPr lang="it-IT" altLang="it-IT" sz="2800" smtClean="0">
                <a:latin typeface="Avenir Light" charset="0"/>
              </a:rPr>
              <a:t>roblema di diagnosi differenziale                     (crisi </a:t>
            </a:r>
            <a:r>
              <a:rPr lang="it-IT" altLang="en-US" sz="2800" smtClean="0">
                <a:latin typeface="Avenir Light" charset="0"/>
              </a:rPr>
              <a:t>“</a:t>
            </a:r>
            <a:r>
              <a:rPr lang="it-IT" altLang="it-IT" sz="2800" smtClean="0">
                <a:latin typeface="Avenir Light" charset="0"/>
              </a:rPr>
              <a:t>tonico-clonica</a:t>
            </a:r>
            <a:r>
              <a:rPr lang="it-IT" altLang="en-US" sz="2800" smtClean="0">
                <a:latin typeface="Avenir Light" charset="0"/>
              </a:rPr>
              <a:t>”</a:t>
            </a:r>
            <a:r>
              <a:rPr lang="it-IT" altLang="it-IT" sz="2800" smtClean="0">
                <a:latin typeface="Avenir Light" charset="0"/>
              </a:rPr>
              <a:t> </a:t>
            </a:r>
            <a:r>
              <a:rPr lang="it-IT" altLang="it-IT" sz="2800" i="1" smtClean="0">
                <a:latin typeface="Avenir Light" charset="0"/>
              </a:rPr>
              <a:t>vs</a:t>
            </a:r>
            <a:r>
              <a:rPr lang="it-IT" altLang="it-IT" sz="2800" smtClean="0">
                <a:latin typeface="Avenir Light" charset="0"/>
              </a:rPr>
              <a:t> sincope </a:t>
            </a:r>
            <a:r>
              <a:rPr lang="it-IT" altLang="en-US" sz="2800" smtClean="0">
                <a:latin typeface="Avenir Light" charset="0"/>
              </a:rPr>
              <a:t>“</a:t>
            </a:r>
            <a:r>
              <a:rPr lang="it-IT" altLang="it-IT" sz="2800" smtClean="0">
                <a:latin typeface="Avenir Light" charset="0"/>
              </a:rPr>
              <a:t>convulsiva</a:t>
            </a:r>
            <a:r>
              <a:rPr lang="it-IT" altLang="en-US" sz="2800" smtClean="0">
                <a:latin typeface="Avenir Light" charset="0"/>
              </a:rPr>
              <a:t>”</a:t>
            </a:r>
            <a:r>
              <a:rPr lang="it-IT" altLang="ja-JP" sz="2800" smtClean="0">
                <a:latin typeface="Avenir Light" charset="0"/>
              </a:rPr>
              <a:t>)</a:t>
            </a:r>
          </a:p>
          <a:p>
            <a:pPr eaLnBrk="1" hangingPunct="1">
              <a:buFontTx/>
              <a:buNone/>
            </a:pPr>
            <a:endParaRPr lang="it-IT" altLang="it-IT" sz="2800" smtClean="0">
              <a:latin typeface="Avenir Light" charset="0"/>
            </a:endParaRPr>
          </a:p>
          <a:p>
            <a:pPr eaLnBrk="1" hangingPunct="1"/>
            <a:r>
              <a:rPr lang="it-IT" altLang="it-IT" sz="2800" b="1" i="1" smtClean="0">
                <a:solidFill>
                  <a:srgbClr val="990000"/>
                </a:solidFill>
                <a:latin typeface="Avenir Light" charset="0"/>
              </a:rPr>
              <a:t>Raramente</a:t>
            </a:r>
            <a:r>
              <a:rPr lang="it-IT" altLang="it-IT" sz="2800" smtClean="0">
                <a:latin typeface="Avenir Light" charset="0"/>
              </a:rPr>
              <a:t>: </a:t>
            </a:r>
            <a:r>
              <a:rPr lang="it-IT" altLang="it-IT" sz="2800" b="1" i="1" smtClean="0">
                <a:solidFill>
                  <a:srgbClr val="002060"/>
                </a:solidFill>
                <a:latin typeface="Avenir Light" charset="0"/>
              </a:rPr>
              <a:t>overlap</a:t>
            </a:r>
          </a:p>
          <a:p>
            <a:pPr eaLnBrk="1" hangingPunct="1">
              <a:buFontTx/>
              <a:buNone/>
            </a:pPr>
            <a:r>
              <a:rPr lang="it-IT" altLang="it-IT" sz="2800" smtClean="0">
                <a:latin typeface="Avenir Light" charset="0"/>
                <a:sym typeface="Wingdings" pitchFamily="2" charset="2"/>
              </a:rPr>
              <a:t>   una crisi epilettica può complicarsi con una  sincope (bradiaritmie/asistolie indotte da scariche epilettiche)</a:t>
            </a:r>
          </a:p>
          <a:p>
            <a:pPr eaLnBrk="1" hangingPunct="1">
              <a:buFontTx/>
              <a:buNone/>
            </a:pPr>
            <a:r>
              <a:rPr lang="it-IT" altLang="it-IT" sz="2800" smtClean="0">
                <a:latin typeface="Avenir Light" charset="0"/>
                <a:sym typeface="Wingdings" pitchFamily="2" charset="2"/>
              </a:rPr>
              <a:t>   una sincope può precipitare una crisi</a:t>
            </a:r>
          </a:p>
          <a:p>
            <a:pPr eaLnBrk="1" hangingPunct="1">
              <a:buFontTx/>
              <a:buNone/>
            </a:pPr>
            <a:r>
              <a:rPr lang="it-IT" altLang="it-IT" sz="2800" smtClean="0">
                <a:latin typeface="Avenir Light" charset="0"/>
              </a:rPr>
              <a:t>  </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a:xfrm>
            <a:off x="457200" y="773113"/>
            <a:ext cx="8229600" cy="711200"/>
          </a:xfrm>
        </p:spPr>
        <p:txBody>
          <a:bodyPr/>
          <a:lstStyle/>
          <a:p>
            <a:r>
              <a:rPr lang="it-IT" altLang="it-IT" sz="3500" b="1" smtClean="0">
                <a:solidFill>
                  <a:srgbClr val="1460A8"/>
                </a:solidFill>
                <a:latin typeface="Avenir Light" charset="0"/>
              </a:rPr>
              <a:t/>
            </a:r>
            <a:br>
              <a:rPr lang="it-IT" altLang="it-IT" sz="3500" b="1" smtClean="0">
                <a:solidFill>
                  <a:srgbClr val="1460A8"/>
                </a:solidFill>
                <a:latin typeface="Avenir Light" charset="0"/>
              </a:rPr>
            </a:br>
            <a:r>
              <a:rPr lang="it-IT" altLang="it-IT" sz="3500" b="1" smtClean="0">
                <a:solidFill>
                  <a:srgbClr val="1460A8"/>
                </a:solidFill>
                <a:latin typeface="Avenir Light" charset="0"/>
              </a:rPr>
              <a:t>Esami</a:t>
            </a:r>
            <a:br>
              <a:rPr lang="it-IT" altLang="it-IT" sz="3500" b="1" smtClean="0">
                <a:solidFill>
                  <a:srgbClr val="1460A8"/>
                </a:solidFill>
                <a:latin typeface="Avenir Light" charset="0"/>
              </a:rPr>
            </a:br>
            <a:endParaRPr lang="it-IT" altLang="it-IT" sz="3500" b="1" smtClean="0">
              <a:solidFill>
                <a:srgbClr val="1460A8"/>
              </a:solidFill>
              <a:latin typeface="Avenir Light" charset="0"/>
            </a:endParaRPr>
          </a:p>
        </p:txBody>
      </p:sp>
      <p:sp>
        <p:nvSpPr>
          <p:cNvPr id="56322" name="Rectangle 3">
            <a:extLst>
              <a:ext uri="{FF2B5EF4-FFF2-40B4-BE49-F238E27FC236}">
                <a16:creationId xmlns:a16="http://schemas.microsoft.com/office/drawing/2014/main" xmlns="" id="{598730A4-82A0-9D4F-B648-5D21D3EC876B}"/>
              </a:ext>
            </a:extLst>
          </p:cNvPr>
          <p:cNvSpPr>
            <a:spLocks noGrp="1"/>
          </p:cNvSpPr>
          <p:nvPr>
            <p:ph type="body" idx="4294967295"/>
          </p:nvPr>
        </p:nvSpPr>
        <p:spPr>
          <a:xfrm>
            <a:off x="900113" y="1989138"/>
            <a:ext cx="7426325" cy="3168650"/>
          </a:xfrm>
        </p:spPr>
        <p:style>
          <a:lnRef idx="2">
            <a:schemeClr val="accent6">
              <a:shade val="50000"/>
            </a:schemeClr>
          </a:lnRef>
          <a:fillRef idx="1">
            <a:schemeClr val="accent6"/>
          </a:fillRef>
          <a:effectRef idx="0">
            <a:schemeClr val="accent6"/>
          </a:effectRef>
          <a:fontRef idx="minor">
            <a:schemeClr val="lt1"/>
          </a:fontRef>
        </p:style>
        <p:txBody>
          <a:bodyPr/>
          <a:lstStyle/>
          <a:p>
            <a:pPr>
              <a:buFont typeface="Wingdings" charset="0"/>
              <a:buChar char="ü"/>
              <a:defRPr/>
            </a:pPr>
            <a:r>
              <a:rPr lang="it-IT" sz="2800" b="1" dirty="0">
                <a:solidFill>
                  <a:srgbClr val="800080"/>
                </a:solidFill>
                <a:latin typeface="Avenir Light"/>
                <a:ea typeface="MS PGothic" charset="0"/>
                <a:cs typeface="Avenir Light"/>
              </a:rPr>
              <a:t>ECG/VALUTAZIONE CARDIOLOGICA</a:t>
            </a:r>
            <a:r>
              <a:rPr lang="it-IT" sz="2800" dirty="0">
                <a:solidFill>
                  <a:srgbClr val="800080"/>
                </a:solidFill>
                <a:latin typeface="Avenir Light"/>
                <a:ea typeface="MS PGothic" charset="0"/>
                <a:cs typeface="Avenir Light"/>
              </a:rPr>
              <a:t>:                        </a:t>
            </a:r>
            <a:r>
              <a:rPr lang="it-IT" sz="2800" dirty="0">
                <a:latin typeface="Avenir Light"/>
                <a:ea typeface="MS PGothic" charset="0"/>
                <a:cs typeface="Avenir Light"/>
              </a:rPr>
              <a:t>normale</a:t>
            </a:r>
            <a:endParaRPr lang="it-IT" sz="2800" dirty="0">
              <a:solidFill>
                <a:schemeClr val="tx2"/>
              </a:solidFill>
              <a:latin typeface="Avenir Light"/>
              <a:ea typeface="MS PGothic" charset="0"/>
              <a:cs typeface="Avenir Light"/>
            </a:endParaRPr>
          </a:p>
          <a:p>
            <a:pPr>
              <a:buFont typeface="Wingdings" charset="0"/>
              <a:buChar char="ü"/>
              <a:defRPr/>
            </a:pPr>
            <a:r>
              <a:rPr lang="it-IT" sz="2800" b="1" dirty="0">
                <a:solidFill>
                  <a:srgbClr val="800080"/>
                </a:solidFill>
                <a:latin typeface="Avenir Light"/>
                <a:ea typeface="MS PGothic" charset="0"/>
                <a:cs typeface="Avenir Light"/>
              </a:rPr>
              <a:t>EEG</a:t>
            </a:r>
            <a:r>
              <a:rPr lang="it-IT" sz="2800" dirty="0">
                <a:solidFill>
                  <a:schemeClr val="tx2"/>
                </a:solidFill>
                <a:latin typeface="Avenir Light"/>
                <a:ea typeface="MS PGothic" charset="0"/>
                <a:cs typeface="Avenir Light"/>
              </a:rPr>
              <a:t>: </a:t>
            </a:r>
            <a:r>
              <a:rPr lang="it-IT" sz="2800" dirty="0">
                <a:latin typeface="Avenir Light"/>
                <a:ea typeface="MS PGothic" charset="0"/>
                <a:cs typeface="Avenir Light"/>
              </a:rPr>
              <a:t>normale</a:t>
            </a:r>
          </a:p>
          <a:p>
            <a:pPr eaLnBrk="1" hangingPunct="1">
              <a:spcBef>
                <a:spcPct val="50000"/>
              </a:spcBef>
              <a:buFont typeface="Wingdings" charset="0"/>
              <a:buChar char="ü"/>
              <a:defRPr/>
            </a:pPr>
            <a:r>
              <a:rPr lang="it-IT" sz="2800" b="1" dirty="0">
                <a:solidFill>
                  <a:srgbClr val="800080"/>
                </a:solidFill>
                <a:latin typeface="Avenir Light"/>
                <a:ea typeface="MS PGothic" charset="0"/>
                <a:cs typeface="Avenir Light"/>
              </a:rPr>
              <a:t>NAP</a:t>
            </a:r>
            <a:r>
              <a:rPr lang="it-IT" sz="2800" dirty="0">
                <a:solidFill>
                  <a:srgbClr val="800080"/>
                </a:solidFill>
                <a:latin typeface="Avenir Light"/>
                <a:ea typeface="MS PGothic" charset="0"/>
                <a:cs typeface="Avenir Light"/>
              </a:rPr>
              <a:t>: </a:t>
            </a:r>
            <a:r>
              <a:rPr lang="it-IT" sz="2800" b="1" dirty="0">
                <a:latin typeface="Avenir Light"/>
                <a:ea typeface="MS PGothic" charset="0"/>
                <a:cs typeface="Avenir Light"/>
              </a:rPr>
              <a:t>punte temporali sinistre</a:t>
            </a:r>
          </a:p>
          <a:p>
            <a:pPr eaLnBrk="1" hangingPunct="1">
              <a:spcBef>
                <a:spcPct val="50000"/>
              </a:spcBef>
              <a:buFont typeface="Wingdings" charset="0"/>
              <a:buChar char="ü"/>
              <a:defRPr/>
            </a:pPr>
            <a:r>
              <a:rPr lang="it-IT" sz="2800" b="1" dirty="0">
                <a:solidFill>
                  <a:srgbClr val="800080"/>
                </a:solidFill>
                <a:latin typeface="Avenir Light"/>
                <a:ea typeface="MS PGothic" charset="0"/>
                <a:cs typeface="Avenir Light"/>
              </a:rPr>
              <a:t>MRI</a:t>
            </a:r>
            <a:r>
              <a:rPr lang="it-IT" sz="2800" dirty="0">
                <a:solidFill>
                  <a:srgbClr val="800080"/>
                </a:solidFill>
                <a:latin typeface="Avenir Light"/>
                <a:ea typeface="MS PGothic" charset="0"/>
                <a:cs typeface="Avenir Light"/>
              </a:rPr>
              <a:t>: </a:t>
            </a:r>
            <a:r>
              <a:rPr lang="it-IT" sz="2800" b="1" dirty="0">
                <a:latin typeface="Avenir Light"/>
                <a:ea typeface="MS PGothic" charset="0"/>
                <a:cs typeface="Avenir Light"/>
              </a:rPr>
              <a:t>displasia </a:t>
            </a:r>
            <a:r>
              <a:rPr lang="it-IT" sz="2800" b="1" dirty="0" err="1">
                <a:latin typeface="Avenir Light"/>
                <a:ea typeface="MS PGothic" charset="0"/>
                <a:cs typeface="Avenir Light"/>
              </a:rPr>
              <a:t>temporo</a:t>
            </a:r>
            <a:r>
              <a:rPr lang="it-IT" sz="2800" b="1" dirty="0">
                <a:latin typeface="Avenir Light"/>
                <a:ea typeface="MS PGothic" charset="0"/>
                <a:cs typeface="Avenir Light"/>
              </a:rPr>
              <a:t>-mesiale sinistra</a:t>
            </a:r>
            <a:endParaRPr lang="it-IT" sz="2800" dirty="0">
              <a:latin typeface="Avenir Light"/>
              <a:ea typeface="MS PGothic" charset="0"/>
              <a:cs typeface="Avenir Light"/>
            </a:endParaRPr>
          </a:p>
        </p:txBody>
      </p:sp>
    </p:spTree>
  </p:cSld>
  <p:clrMapOvr>
    <a:masterClrMapping/>
  </p:clrMapOvr>
  <p:transition spd="med" advTm="7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900113" y="1844675"/>
            <a:ext cx="7704137" cy="4552950"/>
          </a:xfrm>
          <a:prstGeom prst="rect">
            <a:avLst/>
          </a:prstGeom>
          <a:noFill/>
          <a:ln w="9525">
            <a:noFill/>
            <a:miter lim="800000"/>
            <a:headEnd/>
            <a:tailEnd/>
          </a:ln>
        </p:spPr>
        <p:txBody>
          <a:bodyPr>
            <a:spAutoFit/>
          </a:bodyPr>
          <a:lstStyle/>
          <a:p>
            <a:endParaRPr lang="it-IT" altLang="it-IT" sz="2400" b="1">
              <a:solidFill>
                <a:schemeClr val="accent2"/>
              </a:solidFill>
              <a:latin typeface="Avenir Light" charset="0"/>
            </a:endParaRPr>
          </a:p>
          <a:p>
            <a:pPr>
              <a:lnSpc>
                <a:spcPct val="85000"/>
              </a:lnSpc>
              <a:buFontTx/>
              <a:buChar char="•"/>
            </a:pPr>
            <a:r>
              <a:rPr lang="it-IT" altLang="it-IT" sz="2400">
                <a:latin typeface="Avenir Light" charset="0"/>
              </a:rPr>
              <a:t> Pattern</a:t>
            </a:r>
            <a:r>
              <a:rPr lang="it-IT" altLang="it-IT" sz="2400">
                <a:solidFill>
                  <a:schemeClr val="bg1"/>
                </a:solidFill>
                <a:latin typeface="Avenir Light" charset="0"/>
              </a:rPr>
              <a:t> </a:t>
            </a:r>
            <a:r>
              <a:rPr lang="it-IT" altLang="it-IT" sz="2400">
                <a:latin typeface="Avenir Light" charset="0"/>
              </a:rPr>
              <a:t>episodici di comportamento che si possono verificare sia in pazienti con epilessia che in pazienti senza epilessia</a:t>
            </a:r>
          </a:p>
          <a:p>
            <a:pPr>
              <a:lnSpc>
                <a:spcPct val="85000"/>
              </a:lnSpc>
              <a:buFontTx/>
              <a:buChar char="•"/>
            </a:pPr>
            <a:endParaRPr lang="it-IT" altLang="it-IT" sz="2400">
              <a:latin typeface="Avenir Light" charset="0"/>
            </a:endParaRPr>
          </a:p>
          <a:p>
            <a:pPr>
              <a:lnSpc>
                <a:spcPct val="85000"/>
              </a:lnSpc>
              <a:buFontTx/>
              <a:buChar char="•"/>
            </a:pPr>
            <a:r>
              <a:rPr lang="it-IT" altLang="it-IT" sz="2400">
                <a:latin typeface="Avenir Light" charset="0"/>
              </a:rPr>
              <a:t> Non dipendono da una anormale attività elettrica cerebrale, ma  sono l</a:t>
            </a:r>
            <a:r>
              <a:rPr lang="it-IT" altLang="en-US" sz="2400">
                <a:latin typeface="Avenir Light" charset="0"/>
              </a:rPr>
              <a:t>’</a:t>
            </a:r>
            <a:r>
              <a:rPr lang="it-IT" altLang="it-IT" sz="2400">
                <a:latin typeface="Avenir Light" charset="0"/>
              </a:rPr>
              <a:t>espressione di un disturbo emozionale o psicologico</a:t>
            </a:r>
          </a:p>
          <a:p>
            <a:pPr>
              <a:lnSpc>
                <a:spcPct val="85000"/>
              </a:lnSpc>
              <a:buFontTx/>
              <a:buChar char="•"/>
            </a:pPr>
            <a:endParaRPr lang="it-IT" altLang="it-IT" sz="2400">
              <a:latin typeface="Avenir Light" charset="0"/>
            </a:endParaRPr>
          </a:p>
          <a:p>
            <a:pPr>
              <a:lnSpc>
                <a:spcPct val="85000"/>
              </a:lnSpc>
              <a:buFontTx/>
              <a:buChar char="•"/>
            </a:pPr>
            <a:r>
              <a:rPr lang="it-IT" altLang="it-IT" sz="2400">
                <a:latin typeface="Avenir Light" charset="0"/>
              </a:rPr>
              <a:t> Possono essere ritenuti di natura epilettica sia dal paziente che dal medico curante</a:t>
            </a:r>
          </a:p>
          <a:p>
            <a:pPr>
              <a:lnSpc>
                <a:spcPct val="85000"/>
              </a:lnSpc>
              <a:buFontTx/>
              <a:buChar char="•"/>
            </a:pPr>
            <a:endParaRPr lang="it-IT" altLang="it-IT" sz="2400">
              <a:latin typeface="Avenir Light" charset="0"/>
            </a:endParaRPr>
          </a:p>
          <a:p>
            <a:pPr>
              <a:lnSpc>
                <a:spcPct val="85000"/>
              </a:lnSpc>
              <a:buFontTx/>
              <a:buChar char="•"/>
            </a:pPr>
            <a:r>
              <a:rPr lang="it-IT" altLang="it-IT" sz="2400">
                <a:latin typeface="Avenir Light" charset="0"/>
              </a:rPr>
              <a:t> Causa frequente di ricoveri d</a:t>
            </a:r>
            <a:r>
              <a:rPr lang="it-IT" altLang="en-US" sz="2400">
                <a:latin typeface="Avenir Light" charset="0"/>
              </a:rPr>
              <a:t>’</a:t>
            </a:r>
            <a:r>
              <a:rPr lang="it-IT" altLang="it-IT" sz="2400">
                <a:latin typeface="Avenir Light" charset="0"/>
              </a:rPr>
              <a:t>urgenza, anche in Rianimazione</a:t>
            </a:r>
          </a:p>
        </p:txBody>
      </p:sp>
      <p:sp>
        <p:nvSpPr>
          <p:cNvPr id="59394" name="TextBox 1"/>
          <p:cNvSpPr txBox="1">
            <a:spLocks noChangeArrowheads="1"/>
          </p:cNvSpPr>
          <p:nvPr/>
        </p:nvSpPr>
        <p:spPr bwMode="auto">
          <a:xfrm>
            <a:off x="1476375" y="981075"/>
            <a:ext cx="5751513" cy="646113"/>
          </a:xfrm>
          <a:prstGeom prst="rect">
            <a:avLst/>
          </a:prstGeom>
          <a:noFill/>
          <a:ln w="9525">
            <a:noFill/>
            <a:miter lim="800000"/>
            <a:headEnd/>
            <a:tailEnd/>
          </a:ln>
        </p:spPr>
        <p:txBody>
          <a:bodyPr wrap="none">
            <a:spAutoFit/>
          </a:bodyPr>
          <a:lstStyle/>
          <a:p>
            <a:r>
              <a:rPr lang="it-IT" altLang="it-IT" sz="3600" b="1">
                <a:solidFill>
                  <a:srgbClr val="1460A8"/>
                </a:solidFill>
                <a:latin typeface="Avenir Light" charset="0"/>
              </a:rPr>
              <a:t>Pseudocrisi e pseudostatus</a:t>
            </a:r>
            <a:endParaRPr lang="en-US" altLang="it-IT" sz="360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C06BC794-A3D8-664D-B856-3F15F3C8470E}"/>
              </a:ext>
            </a:extLst>
          </p:cNvPr>
          <p:cNvSpPr>
            <a:spLocks noChangeArrowheads="1"/>
          </p:cNvSpPr>
          <p:nvPr/>
        </p:nvSpPr>
        <p:spPr bwMode="auto">
          <a:xfrm>
            <a:off x="468313" y="3429000"/>
            <a:ext cx="8351837" cy="2087563"/>
          </a:xfrm>
          <a:prstGeom prst="roundRect">
            <a:avLst>
              <a:gd name="adj" fmla="val 16667"/>
            </a:avLst>
          </a:prstGeom>
          <a:gradFill rotWithShape="1">
            <a:gsLst>
              <a:gs pos="0">
                <a:srgbClr val="F7FAEF"/>
              </a:gs>
              <a:gs pos="64999">
                <a:srgbClr val="E9F0D7"/>
              </a:gs>
              <a:gs pos="100000">
                <a:srgbClr val="E1EBC7"/>
              </a:gs>
            </a:gsLst>
            <a:lin ang="5400000" scaled="1"/>
          </a:gradFill>
          <a:ln w="9525">
            <a:solidFill>
              <a:srgbClr val="AAB491"/>
            </a:solidFill>
            <a:round/>
            <a:headEnd/>
            <a:tailEnd/>
          </a:ln>
          <a:effectLst>
            <a:outerShdw blurRad="40000" dist="20000" dir="5400000" rotWithShape="0">
              <a:srgbClr val="808080">
                <a:alpha val="37999"/>
              </a:srgbClr>
            </a:outerShdw>
          </a:effectLst>
        </p:spPr>
        <p:txBody>
          <a:bodyPr anchor="ctr"/>
          <a:lstStyle/>
          <a:p>
            <a:pPr algn="ctr">
              <a:defRPr/>
            </a:pPr>
            <a:endParaRPr lang="en-US">
              <a:solidFill>
                <a:schemeClr val="dk1"/>
              </a:solidFill>
              <a:latin typeface="+mn-lt"/>
              <a:ea typeface="+mn-ea"/>
            </a:endParaRPr>
          </a:p>
        </p:txBody>
      </p:sp>
      <p:grpSp>
        <p:nvGrpSpPr>
          <p:cNvPr id="60418" name="Group 1"/>
          <p:cNvGrpSpPr>
            <a:grpSpLocks/>
          </p:cNvGrpSpPr>
          <p:nvPr/>
        </p:nvGrpSpPr>
        <p:grpSpPr bwMode="auto">
          <a:xfrm>
            <a:off x="642938" y="3595688"/>
            <a:ext cx="7818437" cy="1704975"/>
            <a:chOff x="642441" y="3595688"/>
            <a:chExt cx="7818934" cy="1704975"/>
          </a:xfrm>
        </p:grpSpPr>
        <p:sp>
          <p:nvSpPr>
            <p:cNvPr id="60423" name="Rectangle 5"/>
            <p:cNvSpPr>
              <a:spLocks noChangeArrowheads="1"/>
            </p:cNvSpPr>
            <p:nvPr/>
          </p:nvSpPr>
          <p:spPr bwMode="auto">
            <a:xfrm>
              <a:off x="755650" y="3595688"/>
              <a:ext cx="2079625" cy="365125"/>
            </a:xfrm>
            <a:prstGeom prst="rect">
              <a:avLst/>
            </a:prstGeom>
            <a:noFill/>
            <a:ln w="9525">
              <a:noFill/>
              <a:miter lim="800000"/>
              <a:headEnd/>
              <a:tailEnd/>
            </a:ln>
          </p:spPr>
          <p:txBody>
            <a:bodyPr wrap="none" lIns="0" tIns="0" rIns="0" bIns="0">
              <a:spAutoFit/>
            </a:bodyPr>
            <a:lstStyle/>
            <a:p>
              <a:r>
                <a:rPr lang="it-IT" altLang="it-IT" b="1">
                  <a:solidFill>
                    <a:srgbClr val="990000"/>
                  </a:solidFill>
                  <a:cs typeface="Arial" pitchFamily="34" charset="0"/>
                </a:rPr>
                <a:t>Epidemiologia</a:t>
              </a:r>
            </a:p>
          </p:txBody>
        </p:sp>
        <p:sp>
          <p:nvSpPr>
            <p:cNvPr id="60424" name="Rectangle 10"/>
            <p:cNvSpPr>
              <a:spLocks noChangeArrowheads="1"/>
            </p:cNvSpPr>
            <p:nvPr/>
          </p:nvSpPr>
          <p:spPr bwMode="auto">
            <a:xfrm>
              <a:off x="642441" y="4202113"/>
              <a:ext cx="3065463" cy="365125"/>
            </a:xfrm>
            <a:prstGeom prst="rect">
              <a:avLst/>
            </a:prstGeom>
            <a:noFill/>
            <a:ln w="9525">
              <a:noFill/>
              <a:miter lim="800000"/>
              <a:headEnd/>
              <a:tailEnd/>
            </a:ln>
          </p:spPr>
          <p:txBody>
            <a:bodyPr wrap="none" lIns="0" tIns="0" rIns="0" bIns="0">
              <a:spAutoFit/>
            </a:bodyPr>
            <a:lstStyle/>
            <a:p>
              <a:r>
                <a:rPr lang="it-IT" altLang="en-US" b="1">
                  <a:solidFill>
                    <a:srgbClr val="990000"/>
                  </a:solidFill>
                  <a:cs typeface="Arial" pitchFamily="34" charset="0"/>
                </a:rPr>
                <a:t>“</a:t>
              </a:r>
              <a:r>
                <a:rPr lang="it-IT" altLang="it-IT" b="1">
                  <a:solidFill>
                    <a:srgbClr val="990000"/>
                  </a:solidFill>
                  <a:cs typeface="Arial" pitchFamily="34" charset="0"/>
                </a:rPr>
                <a:t>Epilessie resistenti</a:t>
              </a:r>
              <a:r>
                <a:rPr lang="it-IT" altLang="en-US" b="1">
                  <a:solidFill>
                    <a:srgbClr val="990000"/>
                  </a:solidFill>
                  <a:cs typeface="Arial" pitchFamily="34" charset="0"/>
                </a:rPr>
                <a:t>”</a:t>
              </a:r>
              <a:endParaRPr lang="it-IT" altLang="it-IT">
                <a:solidFill>
                  <a:srgbClr val="990000"/>
                </a:solidFill>
                <a:cs typeface="Arial" pitchFamily="34" charset="0"/>
              </a:endParaRPr>
            </a:p>
          </p:txBody>
        </p:sp>
        <p:sp>
          <p:nvSpPr>
            <p:cNvPr id="60425" name="Rectangle 12"/>
            <p:cNvSpPr>
              <a:spLocks noChangeArrowheads="1"/>
            </p:cNvSpPr>
            <p:nvPr/>
          </p:nvSpPr>
          <p:spPr bwMode="auto">
            <a:xfrm>
              <a:off x="781050" y="4760913"/>
              <a:ext cx="2135188" cy="365125"/>
            </a:xfrm>
            <a:prstGeom prst="rect">
              <a:avLst/>
            </a:prstGeom>
            <a:noFill/>
            <a:ln w="9525">
              <a:noFill/>
              <a:miter lim="800000"/>
              <a:headEnd/>
              <a:tailEnd/>
            </a:ln>
          </p:spPr>
          <p:txBody>
            <a:bodyPr wrap="none" lIns="0" tIns="0" rIns="0" bIns="0">
              <a:spAutoFit/>
            </a:bodyPr>
            <a:lstStyle/>
            <a:p>
              <a:r>
                <a:rPr lang="it-IT" altLang="it-IT" b="1">
                  <a:solidFill>
                    <a:srgbClr val="990000"/>
                  </a:solidFill>
                  <a:cs typeface="Arial" pitchFamily="34" charset="0"/>
                </a:rPr>
                <a:t>Epilessie certe</a:t>
              </a:r>
            </a:p>
          </p:txBody>
        </p:sp>
        <p:sp>
          <p:nvSpPr>
            <p:cNvPr id="60426" name="Rectangle 15"/>
            <p:cNvSpPr>
              <a:spLocks noChangeArrowheads="1"/>
            </p:cNvSpPr>
            <p:nvPr/>
          </p:nvSpPr>
          <p:spPr bwMode="auto">
            <a:xfrm>
              <a:off x="4427538" y="3595688"/>
              <a:ext cx="4033837" cy="334962"/>
            </a:xfrm>
            <a:prstGeom prst="rect">
              <a:avLst/>
            </a:prstGeom>
            <a:noFill/>
            <a:ln w="9525">
              <a:noFill/>
              <a:miter lim="800000"/>
              <a:headEnd/>
              <a:tailEnd/>
            </a:ln>
          </p:spPr>
          <p:txBody>
            <a:bodyPr lIns="0" tIns="0" rIns="0" bIns="0">
              <a:spAutoFit/>
            </a:bodyPr>
            <a:lstStyle/>
            <a:p>
              <a:r>
                <a:rPr lang="it-IT" altLang="it-IT" sz="2200" b="1">
                  <a:solidFill>
                    <a:schemeClr val="accent2"/>
                  </a:solidFill>
                  <a:cs typeface="Arial" pitchFamily="34" charset="0"/>
                </a:rPr>
                <a:t> </a:t>
              </a:r>
              <a:r>
                <a:rPr lang="it-IT" altLang="it-IT" sz="2200" b="1">
                  <a:solidFill>
                    <a:srgbClr val="008000"/>
                  </a:solidFill>
                  <a:cs typeface="Arial" pitchFamily="34" charset="0"/>
                </a:rPr>
                <a:t>2-33/100.000</a:t>
              </a:r>
              <a:r>
                <a:rPr lang="it-IT" altLang="it-IT" sz="2200">
                  <a:cs typeface="Arial" pitchFamily="34" charset="0"/>
                </a:rPr>
                <a:t>    </a:t>
              </a:r>
              <a:r>
                <a:rPr lang="it-IT" altLang="it-IT" sz="2200" i="1" baseline="-16000">
                  <a:cs typeface="Arial" pitchFamily="34" charset="0"/>
                </a:rPr>
                <a:t>Benbadis e Allen 2000</a:t>
              </a:r>
            </a:p>
          </p:txBody>
        </p:sp>
        <p:sp>
          <p:nvSpPr>
            <p:cNvPr id="60427" name="Rectangle 17"/>
            <p:cNvSpPr>
              <a:spLocks noChangeArrowheads="1"/>
            </p:cNvSpPr>
            <p:nvPr/>
          </p:nvSpPr>
          <p:spPr bwMode="auto">
            <a:xfrm>
              <a:off x="4572000" y="4171950"/>
              <a:ext cx="3713163" cy="334963"/>
            </a:xfrm>
            <a:prstGeom prst="rect">
              <a:avLst/>
            </a:prstGeom>
            <a:noFill/>
            <a:ln w="9525">
              <a:noFill/>
              <a:miter lim="800000"/>
              <a:headEnd/>
              <a:tailEnd/>
            </a:ln>
          </p:spPr>
          <p:txBody>
            <a:bodyPr lIns="0" tIns="0" rIns="0" bIns="0">
              <a:spAutoFit/>
            </a:bodyPr>
            <a:lstStyle/>
            <a:p>
              <a:r>
                <a:rPr lang="it-IT" altLang="it-IT" sz="2200" b="1">
                  <a:solidFill>
                    <a:srgbClr val="008000"/>
                  </a:solidFill>
                  <a:cs typeface="Arial" pitchFamily="34" charset="0"/>
                </a:rPr>
                <a:t>5 - 50 %</a:t>
              </a:r>
              <a:r>
                <a:rPr lang="it-IT" altLang="it-IT" sz="2200">
                  <a:cs typeface="Arial" pitchFamily="34" charset="0"/>
                </a:rPr>
                <a:t>   </a:t>
              </a:r>
              <a:r>
                <a:rPr lang="it-IT" altLang="it-IT" sz="2200" i="1" baseline="-16000">
                  <a:cs typeface="Arial" pitchFamily="34" charset="0"/>
                </a:rPr>
                <a:t>Gumnit e Gates  1986</a:t>
              </a:r>
            </a:p>
          </p:txBody>
        </p:sp>
        <p:sp>
          <p:nvSpPr>
            <p:cNvPr id="60428" name="Rectangle 19"/>
            <p:cNvSpPr>
              <a:spLocks noChangeArrowheads="1"/>
            </p:cNvSpPr>
            <p:nvPr/>
          </p:nvSpPr>
          <p:spPr bwMode="auto">
            <a:xfrm>
              <a:off x="4518025" y="4748213"/>
              <a:ext cx="3898900" cy="552450"/>
            </a:xfrm>
            <a:prstGeom prst="rect">
              <a:avLst/>
            </a:prstGeom>
            <a:noFill/>
            <a:ln w="9525">
              <a:noFill/>
              <a:miter lim="800000"/>
              <a:headEnd/>
              <a:tailEnd/>
            </a:ln>
          </p:spPr>
          <p:txBody>
            <a:bodyPr wrap="none" lIns="0" tIns="0" rIns="0" bIns="0">
              <a:spAutoFit/>
            </a:bodyPr>
            <a:lstStyle/>
            <a:p>
              <a:r>
                <a:rPr lang="it-IT" altLang="it-IT" sz="2200" b="1">
                  <a:solidFill>
                    <a:srgbClr val="008000"/>
                  </a:solidFill>
                  <a:cs typeface="Arial" pitchFamily="34" charset="0"/>
                </a:rPr>
                <a:t>20 - 30 %</a:t>
              </a:r>
              <a:r>
                <a:rPr lang="it-IT" altLang="it-IT" sz="2200" i="1" baseline="-25000">
                  <a:cs typeface="Arial" pitchFamily="34" charset="0"/>
                </a:rPr>
                <a:t>  Shen et al., 1990; Lesser 1986</a:t>
              </a:r>
            </a:p>
            <a:p>
              <a:pPr>
                <a:lnSpc>
                  <a:spcPct val="65000"/>
                </a:lnSpc>
              </a:pPr>
              <a:r>
                <a:rPr lang="it-IT" altLang="it-IT" sz="2200" i="1" baseline="-25000">
                  <a:cs typeface="Arial" pitchFamily="34" charset="0"/>
                </a:rPr>
                <a:t>                         Krumholz e Niedermeyer 1983</a:t>
              </a:r>
              <a:endParaRPr lang="it-IT" altLang="it-IT">
                <a:cs typeface="Arial" pitchFamily="34" charset="0"/>
              </a:endParaRPr>
            </a:p>
          </p:txBody>
        </p:sp>
      </p:grpSp>
      <p:pic>
        <p:nvPicPr>
          <p:cNvPr id="60419" name="Picture 28"/>
          <p:cNvPicPr>
            <a:picLocks noChangeAspect="1" noChangeArrowheads="1"/>
          </p:cNvPicPr>
          <p:nvPr/>
        </p:nvPicPr>
        <p:blipFill>
          <a:blip r:embed="rId2"/>
          <a:srcRect b="26682"/>
          <a:stretch>
            <a:fillRect/>
          </a:stretch>
        </p:blipFill>
        <p:spPr bwMode="auto">
          <a:xfrm>
            <a:off x="1690688" y="1368425"/>
            <a:ext cx="5715000" cy="1989138"/>
          </a:xfrm>
          <a:prstGeom prst="rect">
            <a:avLst/>
          </a:prstGeom>
          <a:noFill/>
          <a:ln w="9525">
            <a:noFill/>
            <a:miter lim="800000"/>
            <a:headEnd/>
            <a:tailEnd/>
          </a:ln>
        </p:spPr>
      </p:pic>
      <p:sp>
        <p:nvSpPr>
          <p:cNvPr id="59401" name="Rectangle 29">
            <a:extLst>
              <a:ext uri="{FF2B5EF4-FFF2-40B4-BE49-F238E27FC236}">
                <a16:creationId xmlns:a16="http://schemas.microsoft.com/office/drawing/2014/main" xmlns="" id="{C9AFB693-1AFD-E342-9435-39E96A60926C}"/>
              </a:ext>
            </a:extLst>
          </p:cNvPr>
          <p:cNvSpPr>
            <a:spLocks noChangeArrowheads="1"/>
          </p:cNvSpPr>
          <p:nvPr/>
        </p:nvSpPr>
        <p:spPr bwMode="auto">
          <a:xfrm>
            <a:off x="3251200" y="6238875"/>
            <a:ext cx="2382838" cy="338138"/>
          </a:xfrm>
          <a:prstGeom prst="rect">
            <a:avLst/>
          </a:prstGeom>
          <a:noFill/>
          <a:ln>
            <a:noFill/>
          </a:ln>
          <a:extLst>
            <a:ext uri="{909E8E84-426E-40dd-AFC4-6F175D3DCCD1}"/>
            <a:ext uri="{91240B29-F687-4f45-9708-019B960494DF}"/>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it-IT" altLang="it-IT" sz="2200" dirty="0">
                <a:solidFill>
                  <a:schemeClr val="bg1">
                    <a:lumMod val="75000"/>
                  </a:schemeClr>
                </a:solidFill>
                <a:latin typeface="Arial" panose="020B0604020202020204" pitchFamily="34" charset="0"/>
                <a:cs typeface="Arial" panose="020B0604020202020204" pitchFamily="34" charset="0"/>
              </a:rPr>
              <a:t>75 - 80 %  DONNE</a:t>
            </a:r>
            <a:endParaRPr lang="it-IT" altLang="it-IT" sz="1800" dirty="0">
              <a:solidFill>
                <a:schemeClr val="bg1">
                  <a:lumMod val="75000"/>
                </a:schemeClr>
              </a:solidFill>
              <a:latin typeface="Arial" panose="020B0604020202020204" pitchFamily="34" charset="0"/>
              <a:cs typeface="Arial" panose="020B0604020202020204" pitchFamily="34" charset="0"/>
            </a:endParaRPr>
          </a:p>
        </p:txBody>
      </p:sp>
      <p:sp>
        <p:nvSpPr>
          <p:cNvPr id="60421" name="Rectangle 30"/>
          <p:cNvSpPr>
            <a:spLocks noChangeArrowheads="1"/>
          </p:cNvSpPr>
          <p:nvPr/>
        </p:nvSpPr>
        <p:spPr bwMode="auto">
          <a:xfrm>
            <a:off x="3132138" y="5805488"/>
            <a:ext cx="2597150" cy="334962"/>
          </a:xfrm>
          <a:prstGeom prst="rect">
            <a:avLst/>
          </a:prstGeom>
          <a:noFill/>
          <a:ln w="9525">
            <a:noFill/>
            <a:miter lim="800000"/>
            <a:headEnd/>
            <a:tailEnd/>
          </a:ln>
        </p:spPr>
        <p:txBody>
          <a:bodyPr wrap="none" lIns="0" tIns="0" rIns="0" bIns="0">
            <a:spAutoFit/>
          </a:bodyPr>
          <a:lstStyle/>
          <a:p>
            <a:r>
              <a:rPr lang="it-IT" altLang="it-IT" sz="2200">
                <a:cs typeface="Arial" pitchFamily="34" charset="0"/>
              </a:rPr>
              <a:t>   </a:t>
            </a:r>
            <a:r>
              <a:rPr lang="it-IT" altLang="it-IT" sz="2200" b="1">
                <a:solidFill>
                  <a:srgbClr val="008000"/>
                </a:solidFill>
                <a:cs typeface="Arial" pitchFamily="34" charset="0"/>
              </a:rPr>
              <a:t>83 %      20 - 30 aa</a:t>
            </a:r>
          </a:p>
        </p:txBody>
      </p:sp>
      <p:sp>
        <p:nvSpPr>
          <p:cNvPr id="60422" name="Text Box 11"/>
          <p:cNvSpPr txBox="1">
            <a:spLocks noChangeArrowheads="1"/>
          </p:cNvSpPr>
          <p:nvPr/>
        </p:nvSpPr>
        <p:spPr bwMode="auto">
          <a:xfrm>
            <a:off x="468313" y="687388"/>
            <a:ext cx="8064500" cy="630237"/>
          </a:xfrm>
          <a:prstGeom prst="rect">
            <a:avLst/>
          </a:prstGeom>
          <a:noFill/>
          <a:ln w="9525">
            <a:noFill/>
            <a:miter lim="800000"/>
            <a:headEnd/>
            <a:tailEnd/>
          </a:ln>
        </p:spPr>
        <p:txBody>
          <a:bodyPr>
            <a:spAutoFit/>
          </a:bodyPr>
          <a:lstStyle/>
          <a:p>
            <a:pPr>
              <a:spcBef>
                <a:spcPct val="50000"/>
              </a:spcBef>
            </a:pPr>
            <a:r>
              <a:rPr lang="it-IT" altLang="it-IT" sz="3500" b="1">
                <a:solidFill>
                  <a:srgbClr val="1460A8"/>
                </a:solidFill>
                <a:latin typeface="Avenir Light" charset="0"/>
              </a:rPr>
              <a:t>CRISI PSICOGENE NON EPILETTICHE</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457200" y="746125"/>
            <a:ext cx="8229600" cy="666750"/>
          </a:xfrm>
        </p:spPr>
        <p:txBody>
          <a:bodyPr/>
          <a:lstStyle/>
          <a:p>
            <a:pPr eaLnBrk="1" hangingPunct="1"/>
            <a:r>
              <a:rPr lang="it-IT" altLang="it-IT" sz="3500" b="1" smtClean="0">
                <a:solidFill>
                  <a:srgbClr val="1460A8"/>
                </a:solidFill>
              </a:rPr>
              <a:t>Segni sintomi</a:t>
            </a:r>
          </a:p>
        </p:txBody>
      </p:sp>
      <p:sp>
        <p:nvSpPr>
          <p:cNvPr id="70658" name="Rectangle 3">
            <a:extLst>
              <a:ext uri="{FF2B5EF4-FFF2-40B4-BE49-F238E27FC236}">
                <a16:creationId xmlns:a16="http://schemas.microsoft.com/office/drawing/2014/main" xmlns="" id="{78F8933A-768E-684F-B877-C7B979038950}"/>
              </a:ext>
            </a:extLst>
          </p:cNvPr>
          <p:cNvSpPr>
            <a:spLocks noGrp="1" noChangeArrowheads="1"/>
          </p:cNvSpPr>
          <p:nvPr>
            <p:ph type="body" idx="1"/>
          </p:nvPr>
        </p:nvSpPr>
        <p:spPr>
          <a:xfrm>
            <a:off x="457200" y="2071688"/>
            <a:ext cx="8229600" cy="3517900"/>
          </a:xfrm>
          <a:gradFill rotWithShape="1">
            <a:gsLst>
              <a:gs pos="0">
                <a:srgbClr val="F7FAEF"/>
              </a:gs>
              <a:gs pos="64999">
                <a:srgbClr val="E9F0D7"/>
              </a:gs>
              <a:gs pos="100000">
                <a:srgbClr val="E1EBC7"/>
              </a:gs>
            </a:gsLst>
            <a:lin ang="5400000" scaled="1"/>
          </a:gradFill>
          <a:ln cap="flat">
            <a:solidFill>
              <a:srgbClr val="AAB491"/>
            </a:solidFill>
          </a:ln>
          <a:effectLst>
            <a:outerShdw blurRad="40000" dist="20000" dir="5400000" rotWithShape="0">
              <a:srgbClr val="000000">
                <a:alpha val="37999"/>
              </a:srgbClr>
            </a:outerShdw>
          </a:effectLst>
        </p:spPr>
        <p:txBody>
          <a:bodyPr/>
          <a:lstStyle/>
          <a:p>
            <a:pPr eaLnBrk="1" hangingPunct="1">
              <a:lnSpc>
                <a:spcPct val="90000"/>
              </a:lnSpc>
              <a:buFontTx/>
              <a:buNone/>
              <a:defRPr/>
            </a:pPr>
            <a:r>
              <a:rPr lang="it-IT" altLang="it-IT" sz="2800">
                <a:solidFill>
                  <a:srgbClr val="000000"/>
                </a:solidFill>
                <a:latin typeface="Avenir Light" panose="020B0402020203020204" pitchFamily="34" charset="77"/>
                <a:ea typeface="MS PGothic" pitchFamily="34" charset="-128"/>
                <a:sym typeface="Wingdings" pitchFamily="2" charset="2"/>
              </a:rPr>
              <a:t> Prodromi soggettivi variabili </a:t>
            </a:r>
            <a:endParaRPr lang="it-IT" altLang="it-IT" sz="2800">
              <a:solidFill>
                <a:srgbClr val="000000"/>
              </a:solidFill>
              <a:latin typeface="Avenir Light" panose="020B0402020203020204" pitchFamily="34" charset="77"/>
              <a:ea typeface="MS PGothic" pitchFamily="34" charset="-128"/>
            </a:endParaRPr>
          </a:p>
          <a:p>
            <a:pPr eaLnBrk="1" hangingPunct="1">
              <a:lnSpc>
                <a:spcPct val="90000"/>
              </a:lnSpc>
              <a:buFont typeface="Wingdings" pitchFamily="2" charset="2"/>
              <a:buChar char="à"/>
              <a:defRPr/>
            </a:pPr>
            <a:r>
              <a:rPr lang="it-IT" altLang="it-IT" sz="2800">
                <a:solidFill>
                  <a:srgbClr val="000000"/>
                </a:solidFill>
                <a:latin typeface="Avenir Light" panose="020B0402020203020204" pitchFamily="34" charset="77"/>
                <a:ea typeface="MS PGothic" pitchFamily="34" charset="-128"/>
                <a:sym typeface="Wingdings" pitchFamily="2" charset="2"/>
              </a:rPr>
              <a:t> Lunga durata</a:t>
            </a:r>
          </a:p>
          <a:p>
            <a:pPr eaLnBrk="1" hangingPunct="1">
              <a:lnSpc>
                <a:spcPct val="90000"/>
              </a:lnSpc>
              <a:buFont typeface="Wingdings" pitchFamily="2" charset="2"/>
              <a:buChar char="à"/>
              <a:defRPr/>
            </a:pPr>
            <a:r>
              <a:rPr lang="it-IT" altLang="it-IT" sz="2800">
                <a:solidFill>
                  <a:srgbClr val="000000"/>
                </a:solidFill>
                <a:latin typeface="Avenir Light" panose="020B0402020203020204" pitchFamily="34" charset="77"/>
                <a:ea typeface="MS PGothic" pitchFamily="34" charset="-128"/>
              </a:rPr>
              <a:t> Coscienza parzialmente conservata</a:t>
            </a:r>
          </a:p>
          <a:p>
            <a:pPr eaLnBrk="1" hangingPunct="1">
              <a:lnSpc>
                <a:spcPct val="90000"/>
              </a:lnSpc>
              <a:buFont typeface="Wingdings" pitchFamily="2" charset="2"/>
              <a:buChar char="à"/>
              <a:defRPr/>
            </a:pPr>
            <a:r>
              <a:rPr lang="it-IT" altLang="it-IT" sz="2800">
                <a:solidFill>
                  <a:srgbClr val="000000"/>
                </a:solidFill>
                <a:latin typeface="Avenir Light" panose="020B0402020203020204" pitchFamily="34" charset="77"/>
                <a:ea typeface="MS PGothic" pitchFamily="34" charset="-128"/>
              </a:rPr>
              <a:t> Occhi chiusi</a:t>
            </a:r>
          </a:p>
          <a:p>
            <a:pPr eaLnBrk="1" hangingPunct="1">
              <a:lnSpc>
                <a:spcPct val="90000"/>
              </a:lnSpc>
              <a:buFont typeface="Wingdings" pitchFamily="2" charset="2"/>
              <a:buChar char="à"/>
              <a:defRPr/>
            </a:pPr>
            <a:r>
              <a:rPr lang="it-IT" altLang="it-IT" sz="2800">
                <a:solidFill>
                  <a:srgbClr val="000000"/>
                </a:solidFill>
                <a:latin typeface="Avenir Light" panose="020B0402020203020204" pitchFamily="34" charset="77"/>
                <a:ea typeface="MS PGothic" pitchFamily="34" charset="-128"/>
              </a:rPr>
              <a:t> Resistenza all</a:t>
            </a:r>
            <a:r>
              <a:rPr lang="it-IT" altLang="en-US" sz="2800">
                <a:solidFill>
                  <a:srgbClr val="000000"/>
                </a:solidFill>
                <a:latin typeface="Avenir Light" panose="020B0402020203020204" pitchFamily="34" charset="77"/>
                <a:ea typeface="MS PGothic" pitchFamily="34" charset="-128"/>
              </a:rPr>
              <a:t>’</a:t>
            </a:r>
            <a:r>
              <a:rPr lang="it-IT" altLang="it-IT" sz="2800">
                <a:solidFill>
                  <a:srgbClr val="000000"/>
                </a:solidFill>
                <a:latin typeface="Avenir Light" panose="020B0402020203020204" pitchFamily="34" charset="77"/>
                <a:ea typeface="MS PGothic" pitchFamily="34" charset="-128"/>
              </a:rPr>
              <a:t>apertura degli occhi</a:t>
            </a:r>
          </a:p>
          <a:p>
            <a:pPr eaLnBrk="1" hangingPunct="1">
              <a:lnSpc>
                <a:spcPct val="90000"/>
              </a:lnSpc>
              <a:buFont typeface="Wingdings" pitchFamily="2" charset="2"/>
              <a:buChar char="à"/>
              <a:defRPr/>
            </a:pPr>
            <a:r>
              <a:rPr lang="it-IT" altLang="it-IT" sz="2800">
                <a:solidFill>
                  <a:srgbClr val="000000"/>
                </a:solidFill>
                <a:latin typeface="Avenir Light" panose="020B0402020203020204" pitchFamily="34" charset="77"/>
                <a:ea typeface="MS PGothic" pitchFamily="34" charset="-128"/>
              </a:rPr>
              <a:t> Movimenti bizzarri, che </a:t>
            </a:r>
            <a:r>
              <a:rPr lang="it-IT" altLang="en-US" sz="2800">
                <a:solidFill>
                  <a:srgbClr val="000000"/>
                </a:solidFill>
                <a:latin typeface="Avenir Light" panose="020B0402020203020204" pitchFamily="34" charset="77"/>
                <a:ea typeface="MS PGothic" pitchFamily="34" charset="-128"/>
              </a:rPr>
              <a:t>“</a:t>
            </a:r>
            <a:r>
              <a:rPr lang="it-IT" altLang="it-IT" sz="2800">
                <a:solidFill>
                  <a:srgbClr val="000000"/>
                </a:solidFill>
                <a:latin typeface="Avenir Light" panose="020B0402020203020204" pitchFamily="34" charset="77"/>
                <a:ea typeface="MS PGothic" pitchFamily="34" charset="-128"/>
              </a:rPr>
              <a:t>vanno e vengono</a:t>
            </a:r>
            <a:r>
              <a:rPr lang="it-IT" altLang="en-US" sz="2800">
                <a:solidFill>
                  <a:srgbClr val="000000"/>
                </a:solidFill>
                <a:latin typeface="Avenir Light" panose="020B0402020203020204" pitchFamily="34" charset="77"/>
                <a:ea typeface="MS PGothic" pitchFamily="34" charset="-128"/>
              </a:rPr>
              <a:t>”</a:t>
            </a:r>
            <a:endParaRPr lang="it-IT" altLang="it-IT" sz="2800">
              <a:solidFill>
                <a:srgbClr val="000000"/>
              </a:solidFill>
              <a:latin typeface="Avenir Light" panose="020B0402020203020204" pitchFamily="34" charset="77"/>
              <a:ea typeface="MS PGothic" pitchFamily="34" charset="-128"/>
            </a:endParaRPr>
          </a:p>
          <a:p>
            <a:pPr eaLnBrk="1" hangingPunct="1">
              <a:lnSpc>
                <a:spcPct val="90000"/>
              </a:lnSpc>
              <a:buFont typeface="Wingdings" pitchFamily="2" charset="2"/>
              <a:buChar char="à"/>
              <a:defRPr/>
            </a:pPr>
            <a:r>
              <a:rPr lang="it-IT" altLang="it-IT" sz="2800">
                <a:solidFill>
                  <a:srgbClr val="000000"/>
                </a:solidFill>
                <a:latin typeface="Avenir Light" panose="020B0402020203020204" pitchFamily="34" charset="77"/>
                <a:ea typeface="MS PGothic" pitchFamily="34" charset="-128"/>
              </a:rPr>
              <a:t> Ripresa del contatto in tempi variabili</a:t>
            </a:r>
          </a:p>
          <a:p>
            <a:pPr eaLnBrk="1" hangingPunct="1">
              <a:lnSpc>
                <a:spcPct val="90000"/>
              </a:lnSpc>
              <a:buFont typeface="Wingdings" pitchFamily="2" charset="2"/>
              <a:buChar char="à"/>
              <a:defRPr/>
            </a:pPr>
            <a:endParaRPr lang="it-IT" altLang="it-IT" sz="2800">
              <a:solidFill>
                <a:srgbClr val="000000"/>
              </a:solidFill>
              <a:latin typeface="Avenir Light" panose="020B0402020203020204" pitchFamily="34" charset="77"/>
              <a:ea typeface="MS PGothic" pitchFamily="34" charset="-128"/>
            </a:endParaRPr>
          </a:p>
          <a:p>
            <a:pPr eaLnBrk="1" hangingPunct="1">
              <a:lnSpc>
                <a:spcPct val="90000"/>
              </a:lnSpc>
              <a:defRPr/>
            </a:pPr>
            <a:endParaRPr lang="it-IT" altLang="it-IT" sz="2800">
              <a:solidFill>
                <a:srgbClr val="000000"/>
              </a:solidFill>
              <a:latin typeface="Avenir Light" panose="020B0402020203020204" pitchFamily="34" charset="77"/>
              <a:ea typeface="MS PGothic" pitchFamily="34" charset="-128"/>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a:xfrm>
            <a:off x="684213" y="765175"/>
            <a:ext cx="7772400" cy="1143000"/>
          </a:xfrm>
        </p:spPr>
        <p:txBody>
          <a:bodyPr/>
          <a:lstStyle/>
          <a:p>
            <a:pPr eaLnBrk="1" hangingPunct="1"/>
            <a:r>
              <a:rPr lang="it-IT" altLang="it-IT" sz="3500" b="1" smtClean="0">
                <a:solidFill>
                  <a:srgbClr val="1460A8"/>
                </a:solidFill>
                <a:latin typeface="Avenir Light" charset="0"/>
                <a:sym typeface="Wingdings" pitchFamily="2" charset="2"/>
              </a:rPr>
              <a:t>Disturbi cerebrovascolari ed epilessia</a:t>
            </a:r>
            <a:endParaRPr lang="it-IT" altLang="it-IT" sz="3500" b="1" smtClean="0">
              <a:solidFill>
                <a:srgbClr val="1460A8"/>
              </a:solidFill>
              <a:latin typeface="Avenir Light" charset="0"/>
            </a:endParaRPr>
          </a:p>
        </p:txBody>
      </p:sp>
      <p:sp>
        <p:nvSpPr>
          <p:cNvPr id="62466" name="Rectangle 3"/>
          <p:cNvSpPr>
            <a:spLocks noGrp="1"/>
          </p:cNvSpPr>
          <p:nvPr>
            <p:ph type="body" idx="1"/>
          </p:nvPr>
        </p:nvSpPr>
        <p:spPr>
          <a:xfrm>
            <a:off x="900113" y="1773238"/>
            <a:ext cx="7272337" cy="4608512"/>
          </a:xfrm>
        </p:spPr>
        <p:txBody>
          <a:bodyPr/>
          <a:lstStyle/>
          <a:p>
            <a:pPr eaLnBrk="1" hangingPunct="1">
              <a:buFontTx/>
              <a:buNone/>
            </a:pPr>
            <a:r>
              <a:rPr lang="it-IT" altLang="it-IT" sz="2600" smtClean="0">
                <a:solidFill>
                  <a:srgbClr val="800000"/>
                </a:solidFill>
                <a:latin typeface="Avenir Light" charset="0"/>
              </a:rPr>
              <a:t>Rapporti complessi e reciproci</a:t>
            </a:r>
          </a:p>
          <a:p>
            <a:pPr eaLnBrk="1" hangingPunct="1"/>
            <a:r>
              <a:rPr lang="it-IT" altLang="it-IT" sz="2600" smtClean="0">
                <a:latin typeface="Avenir Light" charset="0"/>
              </a:rPr>
              <a:t>I disturbi cerebrovascolari sono una causa comune di epilessia (dopo stroke ischemico epilessia nel 6-11% dei casi. Eziologia </a:t>
            </a:r>
            <a:r>
              <a:rPr lang="it-IT" altLang="en-US" sz="2600" smtClean="0">
                <a:latin typeface="Avenir Light" charset="0"/>
              </a:rPr>
              <a:t>“</a:t>
            </a:r>
            <a:r>
              <a:rPr lang="it-IT" altLang="it-IT" sz="2600" smtClean="0">
                <a:latin typeface="Avenir Light" charset="0"/>
              </a:rPr>
              <a:t>vascolare</a:t>
            </a:r>
            <a:r>
              <a:rPr lang="it-IT" altLang="en-US" sz="2600" smtClean="0">
                <a:latin typeface="Avenir Light" charset="0"/>
              </a:rPr>
              <a:t>”</a:t>
            </a:r>
            <a:r>
              <a:rPr lang="it-IT" altLang="it-IT" sz="2600" smtClean="0">
                <a:latin typeface="Avenir Light" charset="0"/>
              </a:rPr>
              <a:t> nel 40% delle epilessie anziano)</a:t>
            </a:r>
          </a:p>
          <a:p>
            <a:pPr eaLnBrk="1" hangingPunct="1">
              <a:buFont typeface="Arial" pitchFamily="34" charset="0"/>
              <a:buNone/>
            </a:pPr>
            <a:endParaRPr lang="it-IT" altLang="it-IT" sz="2600" smtClean="0">
              <a:latin typeface="Avenir Light" charset="0"/>
            </a:endParaRPr>
          </a:p>
          <a:p>
            <a:pPr eaLnBrk="1" hangingPunct="1"/>
            <a:r>
              <a:rPr lang="it-IT" altLang="it-IT" sz="2600" smtClean="0">
                <a:latin typeface="Avenir Light" charset="0"/>
              </a:rPr>
              <a:t>Le crisi possono essere l</a:t>
            </a:r>
            <a:r>
              <a:rPr lang="it-IT" altLang="en-US" sz="2600" smtClean="0">
                <a:latin typeface="Avenir Light" charset="0"/>
              </a:rPr>
              <a:t>’</a:t>
            </a:r>
            <a:r>
              <a:rPr lang="it-IT" altLang="it-IT" sz="2600" smtClean="0">
                <a:latin typeface="Avenir Light" charset="0"/>
              </a:rPr>
              <a:t>unico sintomo o il sintomo inaugurale di un disturbo vascolare</a:t>
            </a:r>
          </a:p>
          <a:p>
            <a:pPr eaLnBrk="1" hangingPunct="1">
              <a:buFont typeface="Arial" pitchFamily="34" charset="0"/>
              <a:buNone/>
            </a:pPr>
            <a:endParaRPr lang="it-IT" altLang="it-IT" sz="2600" smtClean="0">
              <a:latin typeface="Avenir Light" charset="0"/>
            </a:endParaRPr>
          </a:p>
          <a:p>
            <a:pPr eaLnBrk="1" hangingPunct="1"/>
            <a:r>
              <a:rPr lang="it-IT" altLang="it-IT" sz="2600" smtClean="0">
                <a:latin typeface="Avenir Light" charset="0"/>
              </a:rPr>
              <a:t>I disturbi cerebro-vascolari transitori possono essere confusi con crisi epilettiche o viceversa</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476250" y="793750"/>
            <a:ext cx="8280400" cy="717550"/>
          </a:xfrm>
        </p:spPr>
        <p:txBody>
          <a:bodyPr/>
          <a:lstStyle/>
          <a:p>
            <a:pPr eaLnBrk="1" hangingPunct="1"/>
            <a:r>
              <a:rPr lang="it-IT" altLang="it-IT" sz="3000" b="1" smtClean="0">
                <a:solidFill>
                  <a:srgbClr val="1460A8"/>
                </a:solidFill>
                <a:latin typeface="Avenir Light" charset="0"/>
              </a:rPr>
              <a:t>I disturbi cerebro-vascolari</a:t>
            </a:r>
            <a:r>
              <a:rPr lang="it-IT" altLang="it-IT" sz="4600" b="1" smtClean="0">
                <a:solidFill>
                  <a:srgbClr val="1460A8"/>
                </a:solidFill>
                <a:latin typeface="Avenir Light" charset="0"/>
              </a:rPr>
              <a:t> </a:t>
            </a:r>
            <a:r>
              <a:rPr lang="it-IT" altLang="it-IT" sz="3000" b="1" smtClean="0">
                <a:solidFill>
                  <a:srgbClr val="1460A8"/>
                </a:solidFill>
                <a:latin typeface="Avenir Light" charset="0"/>
              </a:rPr>
              <a:t>transitori posso essere confusi con crisi epilettiche o viceversa</a:t>
            </a:r>
          </a:p>
        </p:txBody>
      </p:sp>
      <p:sp>
        <p:nvSpPr>
          <p:cNvPr id="63490" name="Text Box 4"/>
          <p:cNvSpPr txBox="1">
            <a:spLocks noChangeArrowheads="1"/>
          </p:cNvSpPr>
          <p:nvPr/>
        </p:nvSpPr>
        <p:spPr bwMode="auto">
          <a:xfrm>
            <a:off x="1203325" y="5884863"/>
            <a:ext cx="6035675" cy="473075"/>
          </a:xfrm>
          <a:prstGeom prst="rect">
            <a:avLst/>
          </a:prstGeom>
          <a:noFill/>
          <a:ln w="9525">
            <a:noFill/>
            <a:miter lim="800000"/>
            <a:headEnd/>
            <a:tailEnd/>
          </a:ln>
        </p:spPr>
        <p:txBody>
          <a:bodyPr>
            <a:spAutoFit/>
          </a:bodyPr>
          <a:lstStyle/>
          <a:p>
            <a:endParaRPr lang="en-US" altLang="it-IT" sz="2500"/>
          </a:p>
        </p:txBody>
      </p:sp>
      <p:sp>
        <p:nvSpPr>
          <p:cNvPr id="63491" name="Line 6"/>
          <p:cNvSpPr>
            <a:spLocks noChangeShapeType="1"/>
          </p:cNvSpPr>
          <p:nvPr/>
        </p:nvSpPr>
        <p:spPr bwMode="auto">
          <a:xfrm>
            <a:off x="685800" y="1916113"/>
            <a:ext cx="7620000" cy="0"/>
          </a:xfrm>
          <a:prstGeom prst="line">
            <a:avLst/>
          </a:prstGeom>
          <a:noFill/>
          <a:ln w="9525">
            <a:solidFill>
              <a:schemeClr val="tx1"/>
            </a:solidFill>
            <a:round/>
            <a:headEnd/>
            <a:tailEnd/>
          </a:ln>
        </p:spPr>
        <p:txBody>
          <a:bodyPr/>
          <a:lstStyle/>
          <a:p>
            <a:endParaRPr lang="it-IT"/>
          </a:p>
        </p:txBody>
      </p:sp>
      <p:pic>
        <p:nvPicPr>
          <p:cNvPr id="63492" name="Picture 2"/>
          <p:cNvPicPr>
            <a:picLocks noChangeAspect="1" noChangeArrowheads="1"/>
          </p:cNvPicPr>
          <p:nvPr/>
        </p:nvPicPr>
        <p:blipFill>
          <a:blip r:embed="rId2"/>
          <a:srcRect/>
          <a:stretch>
            <a:fillRect/>
          </a:stretch>
        </p:blipFill>
        <p:spPr bwMode="auto">
          <a:xfrm>
            <a:off x="1692275" y="2047875"/>
            <a:ext cx="5570538" cy="46212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a:xfrm>
            <a:off x="468313" y="981075"/>
            <a:ext cx="8229600" cy="927100"/>
          </a:xfrm>
        </p:spPr>
        <p:txBody>
          <a:bodyPr/>
          <a:lstStyle/>
          <a:p>
            <a:pPr eaLnBrk="1" hangingPunct="1"/>
            <a:r>
              <a:rPr lang="it-IT" altLang="it-IT" sz="3500" b="1" smtClean="0">
                <a:solidFill>
                  <a:srgbClr val="1460A8"/>
                </a:solidFill>
                <a:latin typeface="Avenir Light" charset="0"/>
              </a:rPr>
              <a:t>Limb shaking  (simula una crisi…)</a:t>
            </a:r>
          </a:p>
        </p:txBody>
      </p:sp>
      <p:sp>
        <p:nvSpPr>
          <p:cNvPr id="64514" name="Text Box 3"/>
          <p:cNvSpPr txBox="1">
            <a:spLocks noChangeArrowheads="1"/>
          </p:cNvSpPr>
          <p:nvPr/>
        </p:nvSpPr>
        <p:spPr bwMode="auto">
          <a:xfrm>
            <a:off x="755650" y="2133600"/>
            <a:ext cx="7777163" cy="3554413"/>
          </a:xfrm>
          <a:prstGeom prst="rect">
            <a:avLst/>
          </a:prstGeom>
          <a:noFill/>
          <a:ln w="9525">
            <a:noFill/>
            <a:miter lim="800000"/>
            <a:headEnd/>
            <a:tailEnd/>
          </a:ln>
        </p:spPr>
        <p:txBody>
          <a:bodyPr>
            <a:spAutoFit/>
          </a:bodyPr>
          <a:lstStyle/>
          <a:p>
            <a:r>
              <a:rPr lang="it-IT" altLang="it-IT" sz="2500">
                <a:latin typeface="Avenir Light" charset="0"/>
              </a:rPr>
              <a:t>Movimenti involontari brevi, a tipo </a:t>
            </a:r>
            <a:r>
              <a:rPr lang="it-IT" altLang="en-US" sz="2500">
                <a:latin typeface="Avenir Light" charset="0"/>
              </a:rPr>
              <a:t>“</a:t>
            </a:r>
            <a:r>
              <a:rPr lang="it-IT" altLang="it-IT" sz="2500">
                <a:latin typeface="Avenir Light" charset="0"/>
              </a:rPr>
              <a:t>scossa</a:t>
            </a:r>
            <a:r>
              <a:rPr lang="it-IT" altLang="en-US" sz="2500">
                <a:latin typeface="Avenir Light" charset="0"/>
              </a:rPr>
              <a:t>”</a:t>
            </a:r>
            <a:r>
              <a:rPr lang="it-IT" altLang="it-IT" sz="2500">
                <a:latin typeface="Avenir Light" charset="0"/>
              </a:rPr>
              <a:t>, grossolani, che interessano un arto e che sono associati ad una stenosi di alto grado o a una occlusione della arteria carotide interna</a:t>
            </a:r>
          </a:p>
          <a:p>
            <a:endParaRPr lang="it-IT" altLang="it-IT" sz="2500">
              <a:latin typeface="Avenir Light" charset="0"/>
            </a:endParaRPr>
          </a:p>
          <a:p>
            <a:r>
              <a:rPr lang="it-IT" altLang="it-IT" sz="2500">
                <a:latin typeface="Avenir Light" charset="0"/>
              </a:rPr>
              <a:t>Si presentano in modo ripetitivo, e si risolvono dopo </a:t>
            </a:r>
          </a:p>
          <a:p>
            <a:r>
              <a:rPr lang="it-IT" altLang="it-IT" sz="2500">
                <a:latin typeface="Avenir Light" charset="0"/>
              </a:rPr>
              <a:t>l</a:t>
            </a:r>
            <a:r>
              <a:rPr lang="it-IT" altLang="en-US" sz="2500">
                <a:latin typeface="Avenir Light" charset="0"/>
              </a:rPr>
              <a:t>’</a:t>
            </a:r>
            <a:r>
              <a:rPr lang="it-IT" altLang="it-IT" sz="2500">
                <a:latin typeface="Avenir Light" charset="0"/>
              </a:rPr>
              <a:t>intervento di endoarteriectomia/stenting</a:t>
            </a:r>
          </a:p>
          <a:p>
            <a:endParaRPr lang="it-IT" altLang="it-IT" sz="2500">
              <a:latin typeface="Avenir Light" charset="0"/>
            </a:endParaRPr>
          </a:p>
          <a:p>
            <a:r>
              <a:rPr lang="it-IT" altLang="it-IT" sz="2500">
                <a:latin typeface="Avenir Light" charset="0"/>
              </a:rPr>
              <a:t>Patogenesi (penombra ischemica?) </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olo 1"/>
          <p:cNvSpPr>
            <a:spLocks noGrp="1"/>
          </p:cNvSpPr>
          <p:nvPr>
            <p:ph type="title"/>
          </p:nvPr>
        </p:nvSpPr>
        <p:spPr>
          <a:xfrm>
            <a:off x="539750" y="115888"/>
            <a:ext cx="8042275" cy="823912"/>
          </a:xfrm>
        </p:spPr>
        <p:txBody>
          <a:bodyPr/>
          <a:lstStyle/>
          <a:p>
            <a:r>
              <a:rPr lang="it-IT" altLang="it-IT" b="1" smtClean="0">
                <a:ea typeface="ＭＳ Ｐゴシック" pitchFamily="34" charset="-128"/>
              </a:rPr>
              <a:t>D.D.</a:t>
            </a:r>
          </a:p>
        </p:txBody>
      </p:sp>
      <p:sp>
        <p:nvSpPr>
          <p:cNvPr id="65538" name="Segnaposto testo verticale 2"/>
          <p:cNvSpPr>
            <a:spLocks noGrp="1"/>
          </p:cNvSpPr>
          <p:nvPr>
            <p:ph type="body" orient="vert" idx="1"/>
          </p:nvPr>
        </p:nvSpPr>
        <p:spPr>
          <a:xfrm rot="16200000">
            <a:off x="7134225" y="4008438"/>
            <a:ext cx="563563" cy="5113337"/>
          </a:xfrm>
        </p:spPr>
        <p:txBody>
          <a:bodyPr/>
          <a:lstStyle/>
          <a:p>
            <a:pPr marL="0" indent="0">
              <a:buFont typeface="Wingdings 2" pitchFamily="18" charset="2"/>
              <a:buNone/>
            </a:pPr>
            <a:r>
              <a:rPr lang="it-IT" altLang="it-IT" sz="2000" i="1" smtClean="0">
                <a:ea typeface="ＭＳ Ｐゴシック" pitchFamily="34" charset="-128"/>
              </a:rPr>
              <a:t>Meletti S, Giovannini G, et al. 2018</a:t>
            </a:r>
          </a:p>
        </p:txBody>
      </p:sp>
      <p:pic>
        <p:nvPicPr>
          <p:cNvPr id="65539" name="Immagine 3"/>
          <p:cNvPicPr>
            <a:picLocks noChangeAspect="1"/>
          </p:cNvPicPr>
          <p:nvPr/>
        </p:nvPicPr>
        <p:blipFill>
          <a:blip r:embed="rId2"/>
          <a:srcRect/>
          <a:stretch>
            <a:fillRect/>
          </a:stretch>
        </p:blipFill>
        <p:spPr bwMode="auto">
          <a:xfrm>
            <a:off x="539750" y="1157288"/>
            <a:ext cx="8080375" cy="521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a:extLst>
              <a:ext uri="{FF2B5EF4-FFF2-40B4-BE49-F238E27FC236}">
                <a16:creationId xmlns:a16="http://schemas.microsoft.com/office/drawing/2014/main" xmlns="" id="{C67E14C1-0BF8-8D4C-8D54-D4091A613135}"/>
              </a:ext>
            </a:extLst>
          </p:cNvPr>
          <p:cNvSpPr>
            <a:spLocks noGrp="1"/>
          </p:cNvSpPr>
          <p:nvPr>
            <p:ph type="title"/>
          </p:nvPr>
        </p:nvSpPr>
        <p:spPr>
          <a:xfrm>
            <a:off x="457200" y="2636838"/>
            <a:ext cx="8229600" cy="1143000"/>
          </a:xfrm>
          <a:solidFill>
            <a:srgbClr val="AEB795"/>
          </a:solidFill>
          <a:ln w="38100" cap="flat">
            <a:solidFill>
              <a:schemeClr val="bg1"/>
            </a:solidFill>
          </a:ln>
          <a:effectLst>
            <a:outerShdw blurRad="40000" dist="20000" dir="5400000" rotWithShape="0">
              <a:srgbClr val="000000">
                <a:alpha val="37999"/>
              </a:srgbClr>
            </a:outerShdw>
          </a:effectLst>
        </p:spPr>
        <p:txBody>
          <a:bodyPr/>
          <a:lstStyle/>
          <a:p>
            <a:pPr>
              <a:defRPr/>
            </a:pPr>
            <a:r>
              <a:rPr lang="it-IT" altLang="it-IT" b="1">
                <a:solidFill>
                  <a:srgbClr val="1460A8"/>
                </a:solidFill>
                <a:latin typeface="Avenir Light" panose="020B0402020203020204" pitchFamily="34" charset="77"/>
                <a:ea typeface="MS PGothic" pitchFamily="34" charset="-128"/>
              </a:rPr>
              <a:t>Utilità della clinica</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olo 1"/>
          <p:cNvSpPr>
            <a:spLocks noGrp="1"/>
          </p:cNvSpPr>
          <p:nvPr>
            <p:ph type="title"/>
          </p:nvPr>
        </p:nvSpPr>
        <p:spPr>
          <a:xfrm>
            <a:off x="539750" y="115888"/>
            <a:ext cx="8042275" cy="823912"/>
          </a:xfrm>
        </p:spPr>
        <p:txBody>
          <a:bodyPr/>
          <a:lstStyle/>
          <a:p>
            <a:r>
              <a:rPr lang="it-IT" altLang="it-IT" b="1" smtClean="0">
                <a:ea typeface="ＭＳ Ｐゴシック" pitchFamily="34" charset="-128"/>
              </a:rPr>
              <a:t>D.D.</a:t>
            </a:r>
          </a:p>
        </p:txBody>
      </p:sp>
      <p:sp>
        <p:nvSpPr>
          <p:cNvPr id="66562" name="Segnaposto testo verticale 2"/>
          <p:cNvSpPr>
            <a:spLocks noGrp="1"/>
          </p:cNvSpPr>
          <p:nvPr>
            <p:ph type="body" orient="vert" idx="1"/>
          </p:nvPr>
        </p:nvSpPr>
        <p:spPr>
          <a:xfrm rot="16200000">
            <a:off x="7134225" y="4008438"/>
            <a:ext cx="563563" cy="5113337"/>
          </a:xfrm>
        </p:spPr>
        <p:txBody>
          <a:bodyPr/>
          <a:lstStyle/>
          <a:p>
            <a:pPr marL="0" indent="0">
              <a:buFont typeface="Wingdings 2" pitchFamily="18" charset="2"/>
              <a:buNone/>
            </a:pPr>
            <a:r>
              <a:rPr lang="it-IT" altLang="it-IT" sz="2000" i="1" smtClean="0">
                <a:ea typeface="ＭＳ Ｐゴシック" pitchFamily="34" charset="-128"/>
              </a:rPr>
              <a:t>Meletti S, Giovannini G, et al. 2018</a:t>
            </a:r>
          </a:p>
        </p:txBody>
      </p:sp>
      <p:pic>
        <p:nvPicPr>
          <p:cNvPr id="66563" name="Immagine 4"/>
          <p:cNvPicPr>
            <a:picLocks noChangeAspect="1"/>
          </p:cNvPicPr>
          <p:nvPr/>
        </p:nvPicPr>
        <p:blipFill>
          <a:blip r:embed="rId2"/>
          <a:srcRect/>
          <a:stretch>
            <a:fillRect/>
          </a:stretch>
        </p:blipFill>
        <p:spPr bwMode="auto">
          <a:xfrm>
            <a:off x="989013" y="1058863"/>
            <a:ext cx="7143750" cy="510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advTm="7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olo 1"/>
          <p:cNvSpPr>
            <a:spLocks noGrp="1"/>
          </p:cNvSpPr>
          <p:nvPr>
            <p:ph type="title"/>
          </p:nvPr>
        </p:nvSpPr>
        <p:spPr>
          <a:xfrm>
            <a:off x="457200" y="485775"/>
            <a:ext cx="8229600" cy="1143000"/>
          </a:xfrm>
        </p:spPr>
        <p:txBody>
          <a:bodyPr/>
          <a:lstStyle/>
          <a:p>
            <a:r>
              <a:rPr lang="it-IT" altLang="it-IT" sz="3500" b="1" smtClean="0">
                <a:solidFill>
                  <a:srgbClr val="1460A8"/>
                </a:solidFill>
                <a:latin typeface="Avenir Light" charset="0"/>
              </a:rPr>
              <a:t>Linee Guida NICE: la diagnosi</a:t>
            </a:r>
          </a:p>
        </p:txBody>
      </p:sp>
      <p:sp>
        <p:nvSpPr>
          <p:cNvPr id="36866" name="Segnaposto contenuto 2"/>
          <p:cNvSpPr>
            <a:spLocks noGrp="1"/>
          </p:cNvSpPr>
          <p:nvPr>
            <p:ph idx="1"/>
          </p:nvPr>
        </p:nvSpPr>
        <p:spPr>
          <a:xfrm>
            <a:off x="755650" y="1557338"/>
            <a:ext cx="7772400" cy="4114800"/>
          </a:xfrm>
        </p:spPr>
        <p:txBody>
          <a:bodyPr/>
          <a:lstStyle/>
          <a:p>
            <a:pPr marL="0" indent="0">
              <a:buFont typeface="Arial" pitchFamily="34" charset="0"/>
              <a:buNone/>
            </a:pPr>
            <a:endParaRPr lang="it-IT" altLang="it-IT" sz="2400" smtClean="0">
              <a:latin typeface="Avenir Light" charset="0"/>
            </a:endParaRPr>
          </a:p>
          <a:p>
            <a:pPr marL="0" indent="0"/>
            <a:r>
              <a:rPr lang="it-IT" altLang="it-IT" sz="2400" smtClean="0">
                <a:latin typeface="Avenir Light" charset="0"/>
              </a:rPr>
              <a:t>Già alla prima/e crisi il paziente dovrebbe essere visto appena possibile da uno specialista esperto in epilessia per stabilire una diagnosi corretta e impostare la terapia più appropriata</a:t>
            </a:r>
          </a:p>
          <a:p>
            <a:pPr marL="0" indent="0"/>
            <a:endParaRPr lang="it-IT" altLang="it-IT" sz="2400" smtClean="0">
              <a:latin typeface="Avenir Light" charset="0"/>
            </a:endParaRPr>
          </a:p>
          <a:p>
            <a:pPr marL="0" indent="0"/>
            <a:r>
              <a:rPr lang="it-IT" altLang="it-IT" sz="2400" smtClean="0">
                <a:latin typeface="Avenir Light" charset="0"/>
              </a:rPr>
              <a:t>Vi sono </a:t>
            </a:r>
            <a:r>
              <a:rPr lang="it-IT" altLang="it-IT" sz="2400" i="1" smtClean="0">
                <a:latin typeface="Avenir Light" charset="0"/>
              </a:rPr>
              <a:t>significativi rischi</a:t>
            </a:r>
            <a:r>
              <a:rPr lang="it-IT" altLang="it-IT" sz="2400" smtClean="0">
                <a:latin typeface="Avenir Light" charset="0"/>
              </a:rPr>
              <a:t> legati ad una diagnosi iniziale non corretta: terapie sbagliate,  conseguenze in ambito lavorativo e sociale, turbe psichiche, morte </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title"/>
          </p:nvPr>
        </p:nvSpPr>
        <p:spPr>
          <a:xfrm>
            <a:off x="179388" y="773113"/>
            <a:ext cx="8785225" cy="1143000"/>
          </a:xfrm>
        </p:spPr>
        <p:txBody>
          <a:bodyPr/>
          <a:lstStyle/>
          <a:p>
            <a:r>
              <a:rPr lang="it-IT" altLang="it-IT" sz="4000" b="1" smtClean="0">
                <a:solidFill>
                  <a:srgbClr val="1460A8"/>
                </a:solidFill>
                <a:latin typeface="Avenir Light" charset="0"/>
              </a:rPr>
              <a:t>la diagnosi</a:t>
            </a:r>
            <a:br>
              <a:rPr lang="it-IT" altLang="it-IT" sz="4000" b="1" smtClean="0">
                <a:solidFill>
                  <a:srgbClr val="1460A8"/>
                </a:solidFill>
                <a:latin typeface="Avenir Light" charset="0"/>
              </a:rPr>
            </a:br>
            <a:r>
              <a:rPr lang="it-IT" altLang="it-IT" sz="2800" b="1" smtClean="0">
                <a:solidFill>
                  <a:srgbClr val="1460A8"/>
                </a:solidFill>
                <a:latin typeface="Avenir Light" charset="0"/>
              </a:rPr>
              <a:t>Raccolta della storia e della descrizione degli eventi</a:t>
            </a:r>
            <a:endParaRPr lang="it-IT" altLang="it-IT" sz="3200" b="1" smtClean="0">
              <a:solidFill>
                <a:srgbClr val="1460A8"/>
              </a:solidFill>
              <a:latin typeface="Avenir Light" charset="0"/>
            </a:endParaRPr>
          </a:p>
        </p:txBody>
      </p:sp>
      <p:sp>
        <p:nvSpPr>
          <p:cNvPr id="37890" name="Segnaposto contenuto 2"/>
          <p:cNvSpPr>
            <a:spLocks noGrp="1"/>
          </p:cNvSpPr>
          <p:nvPr>
            <p:ph idx="1"/>
          </p:nvPr>
        </p:nvSpPr>
        <p:spPr>
          <a:xfrm>
            <a:off x="684213" y="2276475"/>
            <a:ext cx="7772400" cy="4114800"/>
          </a:xfrm>
        </p:spPr>
        <p:txBody>
          <a:bodyPr/>
          <a:lstStyle/>
          <a:p>
            <a:r>
              <a:rPr lang="it-IT" altLang="it-IT" sz="2800" smtClean="0">
                <a:latin typeface="Avenir Light" charset="0"/>
              </a:rPr>
              <a:t>Descrizione da parte di testimoni, racconto del paziente, descrizione dei sintomi premonitori, descrizione dei sintomi post-critici, durata degli eventi, fattori scatenanti/precipitanti, orario degli episodi, segni obiettivi (lingua..), modalità di ripresa</a:t>
            </a:r>
          </a:p>
          <a:p>
            <a:pPr>
              <a:buFont typeface="Arial" pitchFamily="34" charset="0"/>
              <a:buNone/>
            </a:pPr>
            <a:endParaRPr lang="it-IT" altLang="it-IT" sz="2800" smtClean="0">
              <a:latin typeface="Avenir Light" charset="0"/>
            </a:endParaRPr>
          </a:p>
          <a:p>
            <a:r>
              <a:rPr lang="it-IT" altLang="it-IT" sz="2800" smtClean="0">
                <a:latin typeface="Avenir Light" charset="0"/>
              </a:rPr>
              <a:t>Home video utili</a:t>
            </a:r>
          </a:p>
          <a:p>
            <a:endParaRPr lang="it-IT" altLang="it-IT" sz="2800" smtClean="0">
              <a:latin typeface="Avenir Light"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olo 1"/>
          <p:cNvSpPr>
            <a:spLocks noGrp="1"/>
          </p:cNvSpPr>
          <p:nvPr>
            <p:ph type="title"/>
          </p:nvPr>
        </p:nvSpPr>
        <p:spPr>
          <a:xfrm>
            <a:off x="323850" y="596900"/>
            <a:ext cx="8434388" cy="815975"/>
          </a:xfrm>
        </p:spPr>
        <p:txBody>
          <a:bodyPr/>
          <a:lstStyle/>
          <a:p>
            <a:r>
              <a:rPr lang="it-IT" altLang="it-IT" sz="3500" b="1" smtClean="0">
                <a:solidFill>
                  <a:srgbClr val="1460A8"/>
                </a:solidFill>
                <a:latin typeface="Avenir Light" charset="0"/>
              </a:rPr>
              <a:t>Definizioni</a:t>
            </a:r>
          </a:p>
        </p:txBody>
      </p:sp>
      <p:sp>
        <p:nvSpPr>
          <p:cNvPr id="38914" name="Segnaposto contenuto 2"/>
          <p:cNvSpPr>
            <a:spLocks noGrp="1"/>
          </p:cNvSpPr>
          <p:nvPr>
            <p:ph idx="1"/>
          </p:nvPr>
        </p:nvSpPr>
        <p:spPr>
          <a:xfrm>
            <a:off x="611188" y="1484313"/>
            <a:ext cx="8229600" cy="3529012"/>
          </a:xfrm>
        </p:spPr>
        <p:txBody>
          <a:bodyPr/>
          <a:lstStyle/>
          <a:p>
            <a:r>
              <a:rPr lang="it-IT" altLang="it-IT" sz="2800" smtClean="0">
                <a:latin typeface="Avenir Light" charset="0"/>
              </a:rPr>
              <a:t>Crisi epilettica sintomatica acuta (ictus, trauma, etc) o provocata (febbre, alcool, etc)</a:t>
            </a:r>
          </a:p>
          <a:p>
            <a:endParaRPr lang="it-IT" altLang="it-IT" sz="2800" smtClean="0">
              <a:latin typeface="Avenir Light" charset="0"/>
            </a:endParaRPr>
          </a:p>
          <a:p>
            <a:r>
              <a:rPr lang="it-IT" altLang="it-IT" sz="2800" smtClean="0">
                <a:latin typeface="Avenir Light" charset="0"/>
              </a:rPr>
              <a:t>Crisi epilettica occasionale/isolata</a:t>
            </a:r>
          </a:p>
          <a:p>
            <a:endParaRPr lang="it-IT" altLang="it-IT" sz="2800" smtClean="0">
              <a:latin typeface="Avenir Light" charset="0"/>
            </a:endParaRPr>
          </a:p>
          <a:p>
            <a:r>
              <a:rPr lang="it-IT" altLang="it-IT" sz="2800" smtClean="0">
                <a:latin typeface="Avenir Light" charset="0"/>
              </a:rPr>
              <a:t>Crisi epilettiche spontanee ricorrenti</a:t>
            </a:r>
          </a:p>
        </p:txBody>
      </p:sp>
      <p:sp>
        <p:nvSpPr>
          <p:cNvPr id="5" name="Freccia in giù 4">
            <a:extLst>
              <a:ext uri="{FF2B5EF4-FFF2-40B4-BE49-F238E27FC236}">
                <a16:creationId xmlns:a16="http://schemas.microsoft.com/office/drawing/2014/main" xmlns="" id="{A6D9111C-B93C-3045-A8D8-31F4929A54C6}"/>
              </a:ext>
            </a:extLst>
          </p:cNvPr>
          <p:cNvSpPr/>
          <p:nvPr/>
        </p:nvSpPr>
        <p:spPr>
          <a:xfrm>
            <a:off x="4500563" y="4797425"/>
            <a:ext cx="431800" cy="5762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TextBox 1">
            <a:extLst>
              <a:ext uri="{FF2B5EF4-FFF2-40B4-BE49-F238E27FC236}">
                <a16:creationId xmlns:a16="http://schemas.microsoft.com/office/drawing/2014/main" xmlns="" id="{00C9E851-CF76-7B4C-80CF-4DBF999DF7C7}"/>
              </a:ext>
            </a:extLst>
          </p:cNvPr>
          <p:cNvSpPr txBox="1"/>
          <p:nvPr/>
        </p:nvSpPr>
        <p:spPr>
          <a:xfrm>
            <a:off x="3995738" y="5516563"/>
            <a:ext cx="1566862" cy="5238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800" dirty="0" err="1">
                <a:latin typeface="Avenir Light"/>
                <a:cs typeface="Avenir Light"/>
              </a:rPr>
              <a:t>Epilessia</a:t>
            </a:r>
            <a:endParaRPr lang="en-US" sz="2800" dirty="0">
              <a:latin typeface="Avenir Light"/>
              <a:cs typeface="Avenir Light"/>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a:extLst>
              <a:ext uri="{FF2B5EF4-FFF2-40B4-BE49-F238E27FC236}">
                <a16:creationId xmlns:a16="http://schemas.microsoft.com/office/drawing/2014/main" xmlns="" id="{1D1A2103-169E-5B4B-8CCA-16E84C94B935}"/>
              </a:ext>
            </a:extLst>
          </p:cNvPr>
          <p:cNvSpPr>
            <a:spLocks noGrp="1"/>
          </p:cNvSpPr>
          <p:nvPr>
            <p:ph type="title"/>
          </p:nvPr>
        </p:nvSpPr>
        <p:spPr>
          <a:xfrm>
            <a:off x="457200" y="2857500"/>
            <a:ext cx="8229600" cy="1143000"/>
          </a:xfrm>
          <a:solidFill>
            <a:srgbClr val="AEB795"/>
          </a:solidFill>
          <a:ln w="38100" cap="flat">
            <a:solidFill>
              <a:schemeClr val="bg1"/>
            </a:solidFill>
          </a:ln>
          <a:effectLst>
            <a:outerShdw blurRad="40000" dist="20000" dir="5400000" rotWithShape="0">
              <a:srgbClr val="000000">
                <a:alpha val="37999"/>
              </a:srgbClr>
            </a:outerShdw>
          </a:effectLst>
        </p:spPr>
        <p:txBody>
          <a:bodyPr/>
          <a:lstStyle/>
          <a:p>
            <a:pPr>
              <a:defRPr/>
            </a:pPr>
            <a:r>
              <a:rPr lang="it-IT" altLang="it-IT" b="1">
                <a:solidFill>
                  <a:srgbClr val="1460A8"/>
                </a:solidFill>
                <a:latin typeface="Avenir Light" panose="020B0402020203020204" pitchFamily="34" charset="77"/>
                <a:ea typeface="MS PGothic" pitchFamily="34" charset="-128"/>
              </a:rPr>
              <a:t>Ruolo dell</a:t>
            </a:r>
            <a:r>
              <a:rPr lang="it-IT" altLang="en-US" b="1">
                <a:solidFill>
                  <a:srgbClr val="1460A8"/>
                </a:solidFill>
                <a:latin typeface="Avenir Light" panose="020B0402020203020204" pitchFamily="34" charset="77"/>
                <a:ea typeface="MS PGothic" pitchFamily="34" charset="-128"/>
              </a:rPr>
              <a:t>’</a:t>
            </a:r>
            <a:r>
              <a:rPr lang="it-IT" altLang="it-IT" b="1">
                <a:solidFill>
                  <a:srgbClr val="1460A8"/>
                </a:solidFill>
                <a:latin typeface="Avenir Light" panose="020B0402020203020204" pitchFamily="34" charset="77"/>
                <a:ea typeface="MS PGothic" pitchFamily="34" charset="-128"/>
              </a:rPr>
              <a:t>EEG</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a:spLocks noGrp="1"/>
          </p:cNvSpPr>
          <p:nvPr>
            <p:ph type="title"/>
          </p:nvPr>
        </p:nvSpPr>
        <p:spPr>
          <a:xfrm>
            <a:off x="971550" y="620713"/>
            <a:ext cx="7772400" cy="504825"/>
          </a:xfrm>
        </p:spPr>
        <p:txBody>
          <a:bodyPr/>
          <a:lstStyle/>
          <a:p>
            <a:r>
              <a:rPr lang="it-IT" altLang="it-IT" sz="3500" b="1" smtClean="0">
                <a:solidFill>
                  <a:srgbClr val="1460A8"/>
                </a:solidFill>
                <a:latin typeface="Avenir Light" charset="0"/>
              </a:rPr>
              <a:t>LG NICE: l</a:t>
            </a:r>
            <a:r>
              <a:rPr lang="it-IT" altLang="en-US" sz="3500" b="1" smtClean="0">
                <a:solidFill>
                  <a:srgbClr val="1460A8"/>
                </a:solidFill>
                <a:latin typeface="Avenir Light" charset="0"/>
              </a:rPr>
              <a:t>’</a:t>
            </a:r>
            <a:r>
              <a:rPr lang="it-IT" altLang="it-IT" sz="3500" b="1" smtClean="0">
                <a:solidFill>
                  <a:srgbClr val="1460A8"/>
                </a:solidFill>
                <a:latin typeface="Avenir Light" charset="0"/>
              </a:rPr>
              <a:t>EEG</a:t>
            </a:r>
          </a:p>
        </p:txBody>
      </p:sp>
      <p:sp>
        <p:nvSpPr>
          <p:cNvPr id="40962" name="Segnaposto contenuto 2"/>
          <p:cNvSpPr>
            <a:spLocks noGrp="1"/>
          </p:cNvSpPr>
          <p:nvPr>
            <p:ph idx="1"/>
          </p:nvPr>
        </p:nvSpPr>
        <p:spPr>
          <a:xfrm>
            <a:off x="611188" y="1196975"/>
            <a:ext cx="8062912" cy="4824413"/>
          </a:xfrm>
        </p:spPr>
        <p:txBody>
          <a:bodyPr/>
          <a:lstStyle/>
          <a:p>
            <a:r>
              <a:rPr lang="en-US" altLang="it-IT" sz="2000" b="1" smtClean="0">
                <a:solidFill>
                  <a:srgbClr val="800000"/>
                </a:solidFill>
                <a:latin typeface="Avenir Light" charset="0"/>
              </a:rPr>
              <a:t>14 e 15. </a:t>
            </a:r>
            <a:r>
              <a:rPr lang="en-US" altLang="it-IT" sz="2000" smtClean="0">
                <a:latin typeface="Avenir Light" charset="0"/>
              </a:rPr>
              <a:t>Usare l</a:t>
            </a:r>
            <a:r>
              <a:rPr lang="en-US" altLang="en-US" sz="2000" smtClean="0">
                <a:latin typeface="Avenir Light" charset="0"/>
              </a:rPr>
              <a:t>’</a:t>
            </a:r>
            <a:r>
              <a:rPr lang="en-US" altLang="it-IT" sz="2000" smtClean="0">
                <a:latin typeface="Avenir Light" charset="0"/>
              </a:rPr>
              <a:t>EEG negli adulti e nei bambini solo per supportare la diagnosi di epilessia al momento in cui la storia è già suggestiva per crisi.</a:t>
            </a:r>
          </a:p>
          <a:p>
            <a:endParaRPr lang="en-US" altLang="it-IT" sz="2000" smtClean="0">
              <a:latin typeface="Avenir Light" charset="0"/>
            </a:endParaRPr>
          </a:p>
          <a:p>
            <a:r>
              <a:rPr lang="en-US" altLang="it-IT" sz="2000" b="1" smtClean="0">
                <a:solidFill>
                  <a:srgbClr val="800000"/>
                </a:solidFill>
                <a:latin typeface="Avenir Light" charset="0"/>
              </a:rPr>
              <a:t>16.</a:t>
            </a:r>
            <a:r>
              <a:rPr lang="en-US" altLang="it-IT" sz="2000" smtClean="0">
                <a:latin typeface="Avenir Light" charset="0"/>
              </a:rPr>
              <a:t> Non eseguire l</a:t>
            </a:r>
            <a:r>
              <a:rPr lang="en-US" altLang="en-US" sz="2000" smtClean="0">
                <a:latin typeface="Avenir Light" charset="0"/>
              </a:rPr>
              <a:t>’</a:t>
            </a:r>
            <a:r>
              <a:rPr lang="en-US" altLang="it-IT" sz="2000" smtClean="0">
                <a:latin typeface="Avenir Light" charset="0"/>
              </a:rPr>
              <a:t>EEG nel caso di una probabile sincope per possibilità di falsi positivi </a:t>
            </a:r>
          </a:p>
          <a:p>
            <a:endParaRPr lang="en-US" altLang="it-IT" sz="2000" smtClean="0">
              <a:latin typeface="Avenir Light" charset="0"/>
            </a:endParaRPr>
          </a:p>
          <a:p>
            <a:r>
              <a:rPr lang="en-US" altLang="it-IT" sz="2000" b="1" smtClean="0">
                <a:solidFill>
                  <a:srgbClr val="800000"/>
                </a:solidFill>
                <a:latin typeface="Avenir Light" charset="0"/>
              </a:rPr>
              <a:t>17</a:t>
            </a:r>
            <a:r>
              <a:rPr lang="en-US" altLang="it-IT" sz="2000" smtClean="0">
                <a:latin typeface="Avenir Light" charset="0"/>
              </a:rPr>
              <a:t>. Non eseguire l</a:t>
            </a:r>
            <a:r>
              <a:rPr lang="en-US" altLang="en-US" sz="2000" smtClean="0">
                <a:latin typeface="Avenir Light" charset="0"/>
              </a:rPr>
              <a:t>’</a:t>
            </a:r>
            <a:r>
              <a:rPr lang="en-US" altLang="it-IT" sz="2000" smtClean="0">
                <a:latin typeface="Avenir Light" charset="0"/>
              </a:rPr>
              <a:t>EEG per escludere una diagnosi di epilessia in un bambino o in un adulto in cui la clinica suggerisca una crisi non epilettica.</a:t>
            </a:r>
          </a:p>
          <a:p>
            <a:endParaRPr lang="en-US" altLang="it-IT" sz="2000" smtClean="0">
              <a:latin typeface="Avenir Light" charset="0"/>
            </a:endParaRPr>
          </a:p>
          <a:p>
            <a:r>
              <a:rPr lang="en-US" altLang="it-IT" sz="2000" b="1" smtClean="0">
                <a:solidFill>
                  <a:srgbClr val="800000"/>
                </a:solidFill>
                <a:latin typeface="Avenir Light" charset="0"/>
              </a:rPr>
              <a:t>18</a:t>
            </a:r>
            <a:r>
              <a:rPr lang="en-US" altLang="it-IT" sz="2000" smtClean="0">
                <a:latin typeface="Avenir Light" charset="0"/>
              </a:rPr>
              <a:t>. L</a:t>
            </a:r>
            <a:r>
              <a:rPr lang="en-US" altLang="en-US" sz="2000" smtClean="0">
                <a:latin typeface="Avenir Light" charset="0"/>
              </a:rPr>
              <a:t>’</a:t>
            </a:r>
            <a:r>
              <a:rPr lang="en-US" altLang="it-IT" sz="2000" smtClean="0">
                <a:latin typeface="Avenir Light" charset="0"/>
              </a:rPr>
              <a:t>EEG non dovrebbe essere usato come unico test, sganciato dalla clinica, per fare la diagnosi di epilessia</a:t>
            </a:r>
          </a:p>
          <a:p>
            <a:endParaRPr lang="en-US" altLang="it-IT" sz="2000" smtClean="0">
              <a:latin typeface="Avenir Light" charset="0"/>
            </a:endParaRPr>
          </a:p>
          <a:p>
            <a:r>
              <a:rPr lang="en-US" altLang="it-IT" sz="2000" b="1" smtClean="0">
                <a:solidFill>
                  <a:srgbClr val="800000"/>
                </a:solidFill>
                <a:latin typeface="Avenir Light" charset="0"/>
              </a:rPr>
              <a:t>19</a:t>
            </a:r>
            <a:r>
              <a:rPr lang="en-US" altLang="it-IT" sz="2000" smtClean="0">
                <a:latin typeface="Avenir Light" charset="0"/>
              </a:rPr>
              <a:t>. Se l</a:t>
            </a:r>
            <a:r>
              <a:rPr lang="en-US" altLang="en-US" sz="2000" smtClean="0">
                <a:latin typeface="Avenir Light" charset="0"/>
              </a:rPr>
              <a:t>’</a:t>
            </a:r>
            <a:r>
              <a:rPr lang="en-US" altLang="it-IT" sz="2000" smtClean="0">
                <a:latin typeface="Avenir Light" charset="0"/>
              </a:rPr>
              <a:t>EEG è necessario, farlo il prima possibile   (EEG subito dopo la crisi ++)</a:t>
            </a:r>
            <a:r>
              <a:rPr lang="en-US" altLang="it-IT" sz="1400" smtClean="0">
                <a:latin typeface="Avenir Light" charset="0"/>
              </a:rPr>
              <a:t>.</a:t>
            </a:r>
            <a:endParaRPr lang="it-IT" altLang="it-IT" sz="1400" smtClean="0">
              <a:latin typeface="Avenir Light"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1"/>
          <p:cNvSpPr>
            <a:spLocks noGrp="1"/>
          </p:cNvSpPr>
          <p:nvPr>
            <p:ph type="title"/>
          </p:nvPr>
        </p:nvSpPr>
        <p:spPr>
          <a:xfrm>
            <a:off x="-180975" y="608013"/>
            <a:ext cx="9501188" cy="1143000"/>
          </a:xfrm>
        </p:spPr>
        <p:txBody>
          <a:bodyPr/>
          <a:lstStyle/>
          <a:p>
            <a:r>
              <a:rPr lang="en-US" altLang="it-IT" sz="1900" b="1" smtClean="0">
                <a:solidFill>
                  <a:srgbClr val="1460A8"/>
                </a:solidFill>
              </a:rPr>
              <a:t>Table 8-1 Results from a review of 948 individuals with various non-epileptic neurological and psychiatric disorders referred for EEG and 764 individuals with epilepsy </a:t>
            </a:r>
            <a:endParaRPr lang="it-IT" altLang="it-IT" sz="1900" b="1" smtClean="0">
              <a:solidFill>
                <a:srgbClr val="1460A8"/>
              </a:solidFill>
            </a:endParaRPr>
          </a:p>
        </p:txBody>
      </p:sp>
      <p:graphicFrame>
        <p:nvGraphicFramePr>
          <p:cNvPr id="4" name="Segnaposto contenuto 3">
            <a:extLst>
              <a:ext uri="{FF2B5EF4-FFF2-40B4-BE49-F238E27FC236}">
                <a16:creationId xmlns:a16="http://schemas.microsoft.com/office/drawing/2014/main" xmlns="" id="{79D4B805-502E-AF49-89C1-F43C61E24FA3}"/>
              </a:ext>
            </a:extLst>
          </p:cNvPr>
          <p:cNvGraphicFramePr>
            <a:graphicFrameLocks noGrp="1"/>
          </p:cNvGraphicFramePr>
          <p:nvPr>
            <p:ph idx="1"/>
          </p:nvPr>
        </p:nvGraphicFramePr>
        <p:xfrm>
          <a:off x="685800" y="2335213"/>
          <a:ext cx="7772400" cy="1112837"/>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370946">
                <a:tc>
                  <a:txBody>
                    <a:bodyPr/>
                    <a:lstStyle/>
                    <a:p>
                      <a:endParaRPr lang="it-IT" sz="1800" dirty="0"/>
                    </a:p>
                  </a:txBody>
                  <a:tcPr marT="45733" marB="45733"/>
                </a:tc>
                <a:tc>
                  <a:txBody>
                    <a:bodyPr/>
                    <a:lstStyle/>
                    <a:p>
                      <a:r>
                        <a:rPr lang="it-IT" sz="1800" dirty="0" err="1"/>
                        <a:t>Epilepsy</a:t>
                      </a:r>
                      <a:r>
                        <a:rPr lang="it-IT" sz="1800" dirty="0"/>
                        <a:t> (n=764)</a:t>
                      </a:r>
                    </a:p>
                  </a:txBody>
                  <a:tcPr marT="45733" marB="45733"/>
                </a:tc>
                <a:tc>
                  <a:txBody>
                    <a:bodyPr/>
                    <a:lstStyle/>
                    <a:p>
                      <a:r>
                        <a:rPr lang="it-IT" sz="1800" dirty="0" err="1"/>
                        <a:t>Not</a:t>
                      </a:r>
                      <a:r>
                        <a:rPr lang="it-IT" sz="1800" dirty="0"/>
                        <a:t> </a:t>
                      </a:r>
                      <a:r>
                        <a:rPr lang="it-IT" sz="1800" dirty="0" err="1"/>
                        <a:t>epilepsy</a:t>
                      </a:r>
                      <a:r>
                        <a:rPr lang="it-IT" sz="1800" dirty="0"/>
                        <a:t> (n=948) </a:t>
                      </a:r>
                    </a:p>
                  </a:txBody>
                  <a:tcPr marT="45733" marB="45733"/>
                </a:tc>
                <a:extLst>
                  <a:ext uri="{0D108BD9-81ED-4DB2-BD59-A6C34878D82A}">
                    <a16:rowId xmlns:a16="http://schemas.microsoft.com/office/drawing/2014/main" xmlns="" val="10000"/>
                  </a:ext>
                </a:extLst>
              </a:tr>
              <a:tr h="370946">
                <a:tc>
                  <a:txBody>
                    <a:bodyPr/>
                    <a:lstStyle/>
                    <a:p>
                      <a:r>
                        <a:rPr lang="en-US" sz="1800" dirty="0" err="1"/>
                        <a:t>Epileptiform</a:t>
                      </a:r>
                      <a:r>
                        <a:rPr lang="en-US" sz="1800" dirty="0"/>
                        <a:t> activity</a:t>
                      </a:r>
                    </a:p>
                  </a:txBody>
                  <a:tcPr marT="45733" marB="45733"/>
                </a:tc>
                <a:tc>
                  <a:txBody>
                    <a:bodyPr/>
                    <a:lstStyle/>
                    <a:p>
                      <a:r>
                        <a:rPr lang="it-IT" sz="1800" dirty="0"/>
                        <a:t>      397</a:t>
                      </a:r>
                    </a:p>
                  </a:txBody>
                  <a:tcPr marT="45733" marB="45733"/>
                </a:tc>
                <a:tc>
                  <a:txBody>
                    <a:bodyPr/>
                    <a:lstStyle/>
                    <a:p>
                      <a:r>
                        <a:rPr lang="it-IT" sz="1800" dirty="0"/>
                        <a:t>     38</a:t>
                      </a:r>
                    </a:p>
                  </a:txBody>
                  <a:tcPr marT="45733" marB="45733"/>
                </a:tc>
                <a:extLst>
                  <a:ext uri="{0D108BD9-81ED-4DB2-BD59-A6C34878D82A}">
                    <a16:rowId xmlns:a16="http://schemas.microsoft.com/office/drawing/2014/main" xmlns="" val="10001"/>
                  </a:ext>
                </a:extLst>
              </a:tr>
              <a:tr h="370946">
                <a:tc>
                  <a:txBody>
                    <a:bodyPr/>
                    <a:lstStyle/>
                    <a:p>
                      <a:r>
                        <a:rPr lang="en-US" sz="1800" dirty="0"/>
                        <a:t>Normal</a:t>
                      </a:r>
                      <a:endParaRPr lang="it-IT" sz="1800" dirty="0"/>
                    </a:p>
                  </a:txBody>
                  <a:tcPr marT="45733" marB="45733"/>
                </a:tc>
                <a:tc>
                  <a:txBody>
                    <a:bodyPr/>
                    <a:lstStyle/>
                    <a:p>
                      <a:r>
                        <a:rPr lang="it-IT" sz="1800" dirty="0"/>
                        <a:t>      367</a:t>
                      </a:r>
                    </a:p>
                  </a:txBody>
                  <a:tcPr marT="45733" marB="45733"/>
                </a:tc>
                <a:tc>
                  <a:txBody>
                    <a:bodyPr/>
                    <a:lstStyle/>
                    <a:p>
                      <a:r>
                        <a:rPr lang="it-IT" sz="1800" dirty="0"/>
                        <a:t>     910</a:t>
                      </a:r>
                    </a:p>
                  </a:txBody>
                  <a:tcPr marT="45733" marB="45733"/>
                </a:tc>
                <a:extLst>
                  <a:ext uri="{0D108BD9-81ED-4DB2-BD59-A6C34878D82A}">
                    <a16:rowId xmlns:a16="http://schemas.microsoft.com/office/drawing/2014/main" xmlns="" val="10002"/>
                  </a:ext>
                </a:extLst>
              </a:tr>
            </a:tbl>
          </a:graphicData>
        </a:graphic>
      </p:graphicFrame>
      <p:graphicFrame>
        <p:nvGraphicFramePr>
          <p:cNvPr id="5" name="Tabella 4">
            <a:extLst>
              <a:ext uri="{FF2B5EF4-FFF2-40B4-BE49-F238E27FC236}">
                <a16:creationId xmlns:a16="http://schemas.microsoft.com/office/drawing/2014/main" xmlns="" id="{0F7BD338-D148-D64C-AACD-8ED2A14A2A8B}"/>
              </a:ext>
            </a:extLst>
          </p:cNvPr>
          <p:cNvGraphicFramePr>
            <a:graphicFrameLocks noGrp="1"/>
          </p:cNvGraphicFramePr>
          <p:nvPr/>
        </p:nvGraphicFramePr>
        <p:xfrm>
          <a:off x="684213" y="1751013"/>
          <a:ext cx="7775575" cy="639762"/>
        </p:xfrm>
        <a:graphic>
          <a:graphicData uri="http://schemas.openxmlformats.org/drawingml/2006/table">
            <a:tbl>
              <a:tblPr firstRow="1" bandRow="1">
                <a:tableStyleId>{5C22544A-7EE6-4342-B048-85BDC9FD1C3A}</a:tableStyleId>
              </a:tblPr>
              <a:tblGrid>
                <a:gridCol w="7775575">
                  <a:extLst>
                    <a:ext uri="{9D8B030D-6E8A-4147-A177-3AD203B41FA5}">
                      <a16:colId xmlns:a16="http://schemas.microsoft.com/office/drawing/2014/main" xmlns="" val="20000"/>
                    </a:ext>
                  </a:extLst>
                </a:gridCol>
              </a:tblGrid>
              <a:tr h="639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 Results of </a:t>
                      </a:r>
                      <a:r>
                        <a:rPr lang="en-US" sz="1800" dirty="0" err="1"/>
                        <a:t>interictal</a:t>
                      </a:r>
                      <a:r>
                        <a:rPr lang="en-US" sz="1800" dirty="0"/>
                        <a:t> EEG</a:t>
                      </a:r>
                      <a:endParaRPr lang="it-IT" sz="1800" dirty="0"/>
                    </a:p>
                    <a:p>
                      <a:endParaRPr lang="it-IT" sz="1800" dirty="0"/>
                    </a:p>
                  </a:txBody>
                  <a:tcPr marL="91425" marR="91425" marT="45585" marB="45585"/>
                </a:tc>
                <a:extLst>
                  <a:ext uri="{0D108BD9-81ED-4DB2-BD59-A6C34878D82A}">
                    <a16:rowId xmlns:a16="http://schemas.microsoft.com/office/drawing/2014/main" xmlns="" val="10000"/>
                  </a:ext>
                </a:extLst>
              </a:tr>
            </a:tbl>
          </a:graphicData>
        </a:graphic>
      </p:graphicFrame>
      <p:graphicFrame>
        <p:nvGraphicFramePr>
          <p:cNvPr id="6" name="Tabella 5">
            <a:extLst>
              <a:ext uri="{FF2B5EF4-FFF2-40B4-BE49-F238E27FC236}">
                <a16:creationId xmlns:a16="http://schemas.microsoft.com/office/drawing/2014/main" xmlns="" id="{E52E30D8-2184-FA43-9650-CED250E2CCAD}"/>
              </a:ext>
            </a:extLst>
          </p:cNvPr>
          <p:cNvGraphicFramePr>
            <a:graphicFrameLocks noGrp="1"/>
          </p:cNvGraphicFramePr>
          <p:nvPr/>
        </p:nvGraphicFramePr>
        <p:xfrm>
          <a:off x="755650" y="3638550"/>
          <a:ext cx="7704138" cy="639763"/>
        </p:xfrm>
        <a:graphic>
          <a:graphicData uri="http://schemas.openxmlformats.org/drawingml/2006/table">
            <a:tbl>
              <a:tblPr firstRow="1" bandRow="1">
                <a:tableStyleId>{5C22544A-7EE6-4342-B048-85BDC9FD1C3A}</a:tableStyleId>
              </a:tblPr>
              <a:tblGrid>
                <a:gridCol w="7704138">
                  <a:extLst>
                    <a:ext uri="{9D8B030D-6E8A-4147-A177-3AD203B41FA5}">
                      <a16:colId xmlns:a16="http://schemas.microsoft.com/office/drawing/2014/main" xmlns="" val="20000"/>
                    </a:ext>
                  </a:extLst>
                </a:gridCol>
              </a:tblGrid>
              <a:tr h="639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B) Diagnostic value of </a:t>
                      </a:r>
                      <a:r>
                        <a:rPr lang="en-US" sz="1800" dirty="0" err="1"/>
                        <a:t>epileptiform</a:t>
                      </a:r>
                      <a:r>
                        <a:rPr lang="en-US" sz="1800" dirty="0"/>
                        <a:t> activity for epilepsy </a:t>
                      </a:r>
                      <a:endParaRPr lang="it-IT" sz="1800" dirty="0"/>
                    </a:p>
                    <a:p>
                      <a:endParaRPr lang="it-IT" sz="1800" dirty="0"/>
                    </a:p>
                  </a:txBody>
                  <a:tcPr marL="91431" marR="91431" marT="45586" marB="45586"/>
                </a:tc>
                <a:extLst>
                  <a:ext uri="{0D108BD9-81ED-4DB2-BD59-A6C34878D82A}">
                    <a16:rowId xmlns:a16="http://schemas.microsoft.com/office/drawing/2014/main" xmlns="" val="10000"/>
                  </a:ext>
                </a:extLst>
              </a:tr>
            </a:tbl>
          </a:graphicData>
        </a:graphic>
      </p:graphicFrame>
      <p:graphicFrame>
        <p:nvGraphicFramePr>
          <p:cNvPr id="7" name="Tabella 6">
            <a:extLst>
              <a:ext uri="{FF2B5EF4-FFF2-40B4-BE49-F238E27FC236}">
                <a16:creationId xmlns:a16="http://schemas.microsoft.com/office/drawing/2014/main" xmlns="" id="{46E5B7EA-DC41-8942-A818-2B63A4B1BFCF}"/>
              </a:ext>
            </a:extLst>
          </p:cNvPr>
          <p:cNvGraphicFramePr>
            <a:graphicFrameLocks noGrp="1"/>
          </p:cNvGraphicFramePr>
          <p:nvPr/>
        </p:nvGraphicFramePr>
        <p:xfrm>
          <a:off x="755650" y="4430713"/>
          <a:ext cx="6096000" cy="202247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956">
                <a:tc>
                  <a:txBody>
                    <a:bodyPr/>
                    <a:lstStyle/>
                    <a:p>
                      <a:r>
                        <a:rPr lang="en-US" sz="1800" dirty="0"/>
                        <a:t>Sensitivity</a:t>
                      </a:r>
                    </a:p>
                  </a:txBody>
                  <a:tcPr marT="45734" marB="45734"/>
                </a:tc>
                <a:tc>
                  <a:txBody>
                    <a:bodyPr/>
                    <a:lstStyle/>
                    <a:p>
                      <a:r>
                        <a:rPr lang="en-US" sz="1800" dirty="0"/>
                        <a:t>0.52 (397/764) </a:t>
                      </a:r>
                      <a:endParaRPr lang="it-IT" sz="1800" dirty="0"/>
                    </a:p>
                  </a:txBody>
                  <a:tcPr marT="45734" marB="45734"/>
                </a:tc>
                <a:extLst>
                  <a:ext uri="{0D108BD9-81ED-4DB2-BD59-A6C34878D82A}">
                    <a16:rowId xmlns:a16="http://schemas.microsoft.com/office/drawing/2014/main" xmlns="" val="10000"/>
                  </a:ext>
                </a:extLst>
              </a:tr>
              <a:tr h="370956">
                <a:tc>
                  <a:txBody>
                    <a:bodyPr/>
                    <a:lstStyle/>
                    <a:p>
                      <a:r>
                        <a:rPr lang="en-US" sz="1800" dirty="0"/>
                        <a:t>Specificity</a:t>
                      </a:r>
                      <a:endParaRPr lang="it-IT" sz="1800" dirty="0"/>
                    </a:p>
                  </a:txBody>
                  <a:tcPr marT="45734" marB="457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0.96 (910/948) </a:t>
                      </a:r>
                    </a:p>
                  </a:txBody>
                  <a:tcPr marT="45734" marB="45734"/>
                </a:tc>
                <a:extLst>
                  <a:ext uri="{0D108BD9-81ED-4DB2-BD59-A6C34878D82A}">
                    <a16:rowId xmlns:a16="http://schemas.microsoft.com/office/drawing/2014/main" xmlns="" val="10001"/>
                  </a:ext>
                </a:extLst>
              </a:tr>
              <a:tr h="640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Likelihood ratio for positive test </a:t>
                      </a:r>
                    </a:p>
                  </a:txBody>
                  <a:tcPr marT="45734" marB="45734"/>
                </a:tc>
                <a:tc>
                  <a:txBody>
                    <a:bodyPr/>
                    <a:lstStyle/>
                    <a:p>
                      <a:r>
                        <a:rPr lang="en-US" sz="1800" dirty="0"/>
                        <a:t>13.0</a:t>
                      </a:r>
                    </a:p>
                  </a:txBody>
                  <a:tcPr marT="45734" marB="45734"/>
                </a:tc>
                <a:extLst>
                  <a:ext uri="{0D108BD9-81ED-4DB2-BD59-A6C34878D82A}">
                    <a16:rowId xmlns:a16="http://schemas.microsoft.com/office/drawing/2014/main" xmlns="" val="10002"/>
                  </a:ext>
                </a:extLst>
              </a:tr>
              <a:tr h="640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Likelihood ratio for negative test </a:t>
                      </a:r>
                      <a:endParaRPr lang="it-IT" sz="1800" dirty="0"/>
                    </a:p>
                  </a:txBody>
                  <a:tcPr marT="45734" marB="45734"/>
                </a:tc>
                <a:tc>
                  <a:txBody>
                    <a:bodyPr/>
                    <a:lstStyle/>
                    <a:p>
                      <a:r>
                        <a:rPr lang="en-US" sz="1800" dirty="0"/>
                        <a:t>0.5</a:t>
                      </a:r>
                    </a:p>
                  </a:txBody>
                  <a:tcPr marT="45734" marB="45734"/>
                </a:tc>
                <a:extLst>
                  <a:ext uri="{0D108BD9-81ED-4DB2-BD59-A6C34878D82A}">
                    <a16:rowId xmlns:a16="http://schemas.microsoft.com/office/drawing/2014/main" xmlns="" val="10003"/>
                  </a:ext>
                </a:extLst>
              </a:tr>
            </a:tbl>
          </a:graphicData>
        </a:graphic>
      </p:graphicFrame>
      <p:sp>
        <p:nvSpPr>
          <p:cNvPr id="42033" name="Rettangolo 7"/>
          <p:cNvSpPr>
            <a:spLocks noChangeArrowheads="1"/>
          </p:cNvSpPr>
          <p:nvPr/>
        </p:nvSpPr>
        <p:spPr bwMode="auto">
          <a:xfrm>
            <a:off x="7558088" y="6308725"/>
            <a:ext cx="1800225" cy="461963"/>
          </a:xfrm>
          <a:prstGeom prst="rect">
            <a:avLst/>
          </a:prstGeom>
          <a:noFill/>
          <a:ln w="9525">
            <a:noFill/>
            <a:miter lim="800000"/>
            <a:headEnd/>
            <a:tailEnd/>
          </a:ln>
        </p:spPr>
        <p:txBody>
          <a:bodyPr wrap="none">
            <a:spAutoFit/>
          </a:bodyPr>
          <a:lstStyle/>
          <a:p>
            <a:pPr eaLnBrk="1" hangingPunct="1"/>
            <a:r>
              <a:rPr lang="it-IT" altLang="it-IT"/>
              <a:t>Goodin 1984</a:t>
            </a:r>
          </a:p>
        </p:txBody>
      </p:sp>
    </p:spTree>
  </p:cSld>
  <p:clrMapOvr>
    <a:masterClrMapping/>
  </p:clrMapOvr>
  <p:transition spd="med">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i Office">
  <a:themeElements>
    <a:clrScheme name="Copertin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1548</Words>
  <Application>Microsoft Macintosh PowerPoint</Application>
  <PresentationFormat>Presentazione su schermo (4:3)</PresentationFormat>
  <Paragraphs>194</Paragraphs>
  <Slides>31</Slides>
  <Notes>3</Notes>
  <HiddenSlides>0</HiddenSlides>
  <MMClips>0</MMClips>
  <ScaleCrop>false</ScaleCrop>
  <HeadingPairs>
    <vt:vector size="8" baseType="variant">
      <vt:variant>
        <vt:lpstr>Caratteri utilizzati</vt:lpstr>
      </vt:variant>
      <vt:variant>
        <vt:i4>10</vt:i4>
      </vt:variant>
      <vt:variant>
        <vt:lpstr>Tema</vt:lpstr>
      </vt:variant>
      <vt:variant>
        <vt:i4>3</vt:i4>
      </vt:variant>
      <vt:variant>
        <vt:lpstr>Server OLE incorporati</vt:lpstr>
      </vt:variant>
      <vt:variant>
        <vt:i4>1</vt:i4>
      </vt:variant>
      <vt:variant>
        <vt:lpstr>Titoli diapositive</vt:lpstr>
      </vt:variant>
      <vt:variant>
        <vt:i4>31</vt:i4>
      </vt:variant>
    </vt:vector>
  </HeadingPairs>
  <TitlesOfParts>
    <vt:vector size="45" baseType="lpstr">
      <vt:lpstr>Arial</vt:lpstr>
      <vt:lpstr>ＭＳ Ｐゴシック</vt:lpstr>
      <vt:lpstr>Calibri</vt:lpstr>
      <vt:lpstr>News Gothic MT</vt:lpstr>
      <vt:lpstr>Wingdings 2</vt:lpstr>
      <vt:lpstr>Avenir Light</vt:lpstr>
      <vt:lpstr>Gill Sans MT</vt:lpstr>
      <vt:lpstr>Arial Black</vt:lpstr>
      <vt:lpstr>Wingdings</vt:lpstr>
      <vt:lpstr>Times New Roman</vt:lpstr>
      <vt:lpstr>Tema di Office</vt:lpstr>
      <vt:lpstr>Data slides</vt:lpstr>
      <vt:lpstr>Brezza</vt:lpstr>
      <vt:lpstr>Immagine bitmap</vt:lpstr>
      <vt:lpstr>Crisi epilettica e sincope</vt:lpstr>
      <vt:lpstr>La diagnosi di crisi epilettica</vt:lpstr>
      <vt:lpstr>Utilità della clinica</vt:lpstr>
      <vt:lpstr>Linee Guida NICE: la diagnosi</vt:lpstr>
      <vt:lpstr>la diagnosi Raccolta della storia e della descrizione degli eventi</vt:lpstr>
      <vt:lpstr>Definizioni</vt:lpstr>
      <vt:lpstr>Ruolo dell’EEG</vt:lpstr>
      <vt:lpstr>LG NICE: l’EEG</vt:lpstr>
      <vt:lpstr>Table 8-1 Results from a review of 948 individuals with various non-epileptic neurological and psychiatric disorders referred for EEG and 764 individuals with epilepsy </vt:lpstr>
      <vt:lpstr>Come migliorare il potere diagnostico</vt:lpstr>
      <vt:lpstr>RISCHIO DI RICORRENZA dopo una prima, seconda o terza crisi</vt:lpstr>
      <vt:lpstr>Ruolo del neuroimaging</vt:lpstr>
      <vt:lpstr>LG NICE: Neuroradiologia</vt:lpstr>
      <vt:lpstr>LG NICE: Neuroradiologia</vt:lpstr>
      <vt:lpstr>Diapositiva 15</vt:lpstr>
      <vt:lpstr>Diapositiva 16</vt:lpstr>
      <vt:lpstr>Diapositiva 17</vt:lpstr>
      <vt:lpstr>Valutazione in urgenza per sospetta crisi epilettica/epilessia: la diagnosi</vt:lpstr>
      <vt:lpstr>La diagnosi: Seizure Mimics</vt:lpstr>
      <vt:lpstr>Diapositiva 20</vt:lpstr>
      <vt:lpstr>Rapporti fra sincopi ed epilessia</vt:lpstr>
      <vt:lpstr> Esami </vt:lpstr>
      <vt:lpstr>Diapositiva 23</vt:lpstr>
      <vt:lpstr>Diapositiva 24</vt:lpstr>
      <vt:lpstr>Segni sintomi</vt:lpstr>
      <vt:lpstr>Disturbi cerebrovascolari ed epilessia</vt:lpstr>
      <vt:lpstr>I disturbi cerebro-vascolari transitori posso essere confusi con crisi epilettiche o viceversa</vt:lpstr>
      <vt:lpstr>Limb shaking  (simula una crisi…)</vt:lpstr>
      <vt:lpstr>D.D.</vt:lpstr>
      <vt:lpstr>D.D.</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Piero Sola</dc:creator>
  <cp:lastModifiedBy>g.angelopulos</cp:lastModifiedBy>
  <cp:revision>100</cp:revision>
  <dcterms:created xsi:type="dcterms:W3CDTF">2011-05-01T17:05:26Z</dcterms:created>
  <dcterms:modified xsi:type="dcterms:W3CDTF">2021-05-31T08:40:46Z</dcterms:modified>
</cp:coreProperties>
</file>